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FB08D-08D6-494C-B383-CA44B0266484}" v="3" dt="2026-06-12T14:19:44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ie Marshall" userId="5783f1ab81d432d2" providerId="LiveId" clId="{4154403F-C1B7-4923-A5E9-4299EED6A13A}"/>
    <pc:docChg chg="custSel addSld delSld modSld sldOrd">
      <pc:chgData name="Ernie Marshall" userId="5783f1ab81d432d2" providerId="LiveId" clId="{4154403F-C1B7-4923-A5E9-4299EED6A13A}" dt="2026-06-12T14:27:09.240" v="27" actId="255"/>
      <pc:docMkLst>
        <pc:docMk/>
      </pc:docMkLst>
      <pc:sldChg chg="ord">
        <pc:chgData name="Ernie Marshall" userId="5783f1ab81d432d2" providerId="LiveId" clId="{4154403F-C1B7-4923-A5E9-4299EED6A13A}" dt="2026-06-12T14:19:53.575" v="6"/>
        <pc:sldMkLst>
          <pc:docMk/>
          <pc:sldMk cId="0" sldId="262"/>
        </pc:sldMkLst>
      </pc:sldChg>
      <pc:sldChg chg="del">
        <pc:chgData name="Ernie Marshall" userId="5783f1ab81d432d2" providerId="LiveId" clId="{4154403F-C1B7-4923-A5E9-4299EED6A13A}" dt="2026-06-12T14:17:27.612" v="0" actId="47"/>
        <pc:sldMkLst>
          <pc:docMk/>
          <pc:sldMk cId="0" sldId="269"/>
        </pc:sldMkLst>
      </pc:sldChg>
      <pc:sldChg chg="del">
        <pc:chgData name="Ernie Marshall" userId="5783f1ab81d432d2" providerId="LiveId" clId="{4154403F-C1B7-4923-A5E9-4299EED6A13A}" dt="2026-06-12T14:19:18.808" v="1" actId="2696"/>
        <pc:sldMkLst>
          <pc:docMk/>
          <pc:sldMk cId="0" sldId="270"/>
        </pc:sldMkLst>
      </pc:sldChg>
      <pc:sldChg chg="add del setBg">
        <pc:chgData name="Ernie Marshall" userId="5783f1ab81d432d2" providerId="LiveId" clId="{4154403F-C1B7-4923-A5E9-4299EED6A13A}" dt="2026-06-12T14:19:44.303" v="3"/>
        <pc:sldMkLst>
          <pc:docMk/>
          <pc:sldMk cId="2789065127" sldId="270"/>
        </pc:sldMkLst>
      </pc:sldChg>
      <pc:sldChg chg="add">
        <pc:chgData name="Ernie Marshall" userId="5783f1ab81d432d2" providerId="LiveId" clId="{4154403F-C1B7-4923-A5E9-4299EED6A13A}" dt="2026-06-12T14:19:44.324" v="4"/>
        <pc:sldMkLst>
          <pc:docMk/>
          <pc:sldMk cId="3255123350" sldId="270"/>
        </pc:sldMkLst>
      </pc:sldChg>
      <pc:sldChg chg="del">
        <pc:chgData name="Ernie Marshall" userId="5783f1ab81d432d2" providerId="LiveId" clId="{4154403F-C1B7-4923-A5E9-4299EED6A13A}" dt="2026-06-12T14:19:18.808" v="1" actId="2696"/>
        <pc:sldMkLst>
          <pc:docMk/>
          <pc:sldMk cId="0" sldId="271"/>
        </pc:sldMkLst>
      </pc:sldChg>
      <pc:sldChg chg="add">
        <pc:chgData name="Ernie Marshall" userId="5783f1ab81d432d2" providerId="LiveId" clId="{4154403F-C1B7-4923-A5E9-4299EED6A13A}" dt="2026-06-12T14:19:44.324" v="4"/>
        <pc:sldMkLst>
          <pc:docMk/>
          <pc:sldMk cId="756193811" sldId="271"/>
        </pc:sldMkLst>
      </pc:sldChg>
      <pc:sldChg chg="add del setBg">
        <pc:chgData name="Ernie Marshall" userId="5783f1ab81d432d2" providerId="LiveId" clId="{4154403F-C1B7-4923-A5E9-4299EED6A13A}" dt="2026-06-12T14:19:44.303" v="3"/>
        <pc:sldMkLst>
          <pc:docMk/>
          <pc:sldMk cId="2524932603" sldId="271"/>
        </pc:sldMkLst>
      </pc:sldChg>
      <pc:sldChg chg="del">
        <pc:chgData name="Ernie Marshall" userId="5783f1ab81d432d2" providerId="LiveId" clId="{4154403F-C1B7-4923-A5E9-4299EED6A13A}" dt="2026-06-12T14:19:18.808" v="1" actId="2696"/>
        <pc:sldMkLst>
          <pc:docMk/>
          <pc:sldMk cId="0" sldId="272"/>
        </pc:sldMkLst>
      </pc:sldChg>
      <pc:sldChg chg="add del setBg">
        <pc:chgData name="Ernie Marshall" userId="5783f1ab81d432d2" providerId="LiveId" clId="{4154403F-C1B7-4923-A5E9-4299EED6A13A}" dt="2026-06-12T14:19:44.303" v="3"/>
        <pc:sldMkLst>
          <pc:docMk/>
          <pc:sldMk cId="133503138" sldId="272"/>
        </pc:sldMkLst>
      </pc:sldChg>
      <pc:sldChg chg="add">
        <pc:chgData name="Ernie Marshall" userId="5783f1ab81d432d2" providerId="LiveId" clId="{4154403F-C1B7-4923-A5E9-4299EED6A13A}" dt="2026-06-12T14:19:44.324" v="4"/>
        <pc:sldMkLst>
          <pc:docMk/>
          <pc:sldMk cId="2280704271" sldId="272"/>
        </pc:sldMkLst>
      </pc:sldChg>
      <pc:sldChg chg="delSp modSp mod">
        <pc:chgData name="Ernie Marshall" userId="5783f1ab81d432d2" providerId="LiveId" clId="{4154403F-C1B7-4923-A5E9-4299EED6A13A}" dt="2026-06-12T14:23:34.650" v="8" actId="478"/>
        <pc:sldMkLst>
          <pc:docMk/>
          <pc:sldMk cId="0" sldId="296"/>
        </pc:sldMkLst>
        <pc:spChg chg="del">
          <ac:chgData name="Ernie Marshall" userId="5783f1ab81d432d2" providerId="LiveId" clId="{4154403F-C1B7-4923-A5E9-4299EED6A13A}" dt="2026-06-12T14:23:34.650" v="8" actId="478"/>
          <ac:spMkLst>
            <pc:docMk/>
            <pc:sldMk cId="0" sldId="296"/>
            <ac:spMk id="15" creationId="{00000000-0000-0000-0000-000000000000}"/>
          </ac:spMkLst>
        </pc:spChg>
        <pc:spChg chg="mod">
          <ac:chgData name="Ernie Marshall" userId="5783f1ab81d432d2" providerId="LiveId" clId="{4154403F-C1B7-4923-A5E9-4299EED6A13A}" dt="2026-06-12T14:23:32.039" v="7" actId="20577"/>
          <ac:spMkLst>
            <pc:docMk/>
            <pc:sldMk cId="0" sldId="296"/>
            <ac:spMk id="16" creationId="{00000000-0000-0000-0000-000000000000}"/>
          </ac:spMkLst>
        </pc:spChg>
      </pc:sldChg>
      <pc:sldChg chg="modSp mod">
        <pc:chgData name="Ernie Marshall" userId="5783f1ab81d432d2" providerId="LiveId" clId="{4154403F-C1B7-4923-A5E9-4299EED6A13A}" dt="2026-06-12T14:27:09.240" v="27" actId="255"/>
        <pc:sldMkLst>
          <pc:docMk/>
          <pc:sldMk cId="0" sldId="297"/>
        </pc:sldMkLst>
        <pc:spChg chg="mod">
          <ac:chgData name="Ernie Marshall" userId="5783f1ab81d432d2" providerId="LiveId" clId="{4154403F-C1B7-4923-A5E9-4299EED6A13A}" dt="2026-06-12T14:27:09.240" v="27" actId="255"/>
          <ac:spMkLst>
            <pc:docMk/>
            <pc:sldMk cId="0" sldId="297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8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1D6FA-C3AD-374A-559C-E90ED5F89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8BD05-8D2B-668C-2B98-0E975E06F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2209E-8169-5821-A04F-F6F5A4E97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8E59B-8496-74E2-B4B2-4CA79C557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9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868B-7640-B47F-6255-7C7A60BD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5FBF2-A998-741B-6D89-E5061E275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48D05-503B-7824-49C9-51B9993A8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0DCB-2EC3-EDDE-3F75-ACD6E4827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31154-1937-8D35-1433-D7AEE820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8AA07-23AC-0F96-75ED-30A3A32F9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3A79F-C35B-8A9A-D761-D75DCF9B9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4E0D-50E6-9D67-16DE-1C611F571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02c9e4c63c8f8331c8eb05f55af9dcd2.jpg"/>
          <p:cNvPicPr>
            <a:picLocks noChangeAspect="1"/>
          </p:cNvPicPr>
          <p:nvPr/>
        </p:nvPicPr>
        <p:blipFill>
          <a:blip r:embed="rId3"/>
          <a:srcRect l="20079" r="20079"/>
          <a:stretch/>
        </p:blipFill>
        <p:spPr>
          <a:xfrm>
            <a:off x="0" y="0"/>
            <a:ext cx="5852160" cy="651967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0" y="0"/>
            <a:ext cx="6339535" cy="685800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85216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09360" y="118872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309360" y="1691640"/>
            <a:ext cx="54864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2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Practical Strategies for Treating and Managing Individuals with Elevated Psychopathy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6309360" y="4709160"/>
            <a:ext cx="82296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309360" y="4892040"/>
            <a:ext cx="5486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Ernie Marshall, LCSW</a:t>
            </a:r>
            <a:endParaRPr lang="en-US" sz="1600" dirty="0"/>
          </a:p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Licensed Clinical Social Worker</a:t>
            </a:r>
            <a:endParaRPr lang="en-US" sz="1600" dirty="0"/>
          </a:p>
          <a:p>
            <a:pPr marL="0" indent="0">
              <a:buNone/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WIATSA 2026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2:30 PM – 4:00 PM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7BBA7-208C-03D2-DB21-5DF6631C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EB78DF0-7818-D13D-D18D-36B3B091FF8A}"/>
              </a:ext>
            </a:extLst>
          </p:cNvPr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272E4DD-FA4F-9A03-0D47-363F7BA2470B}"/>
              </a:ext>
            </a:extLst>
          </p:cNvPr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766538A-1D36-F542-3DB6-35E39442CDF1}"/>
              </a:ext>
            </a:extLst>
          </p:cNvPr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F7ED703-FFA2-FE06-BB4B-0631B753E22A}"/>
              </a:ext>
            </a:extLst>
          </p:cNvPr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3BF8507-B39A-147D-8E91-98B015E20618}"/>
              </a:ext>
            </a:extLst>
          </p:cNvPr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17 / 46  ·  Assessment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A1FAF22-7314-8E7D-0EF4-547E6255C028}"/>
              </a:ext>
            </a:extLst>
          </p:cNvPr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40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PCL-R  ·  FACTOR 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F98FBE6-8DB4-F92C-4259-3A4A13578058}"/>
              </a:ext>
            </a:extLst>
          </p:cNvPr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Factor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78BE5D7-767E-343C-BEEF-F181319EF170}"/>
              </a:ext>
            </a:extLst>
          </p:cNvPr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EA7227D-00A7-EF53-E23B-F385E5329245}"/>
              </a:ext>
            </a:extLst>
          </p:cNvPr>
          <p:cNvSpPr/>
          <p:nvPr/>
        </p:nvSpPr>
        <p:spPr>
          <a:xfrm>
            <a:off x="548640" y="233172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Lifestyle instability and antisocial behavior.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54AD768-AB54-C931-355A-28EAAFD7C84F}"/>
              </a:ext>
            </a:extLst>
          </p:cNvPr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DCA72E51-D916-4A3B-47AC-56D30050CD65}"/>
              </a:ext>
            </a:extLst>
          </p:cNvPr>
          <p:cNvSpPr/>
          <p:nvPr/>
        </p:nvSpPr>
        <p:spPr>
          <a:xfrm>
            <a:off x="868680" y="3383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Impulsivity and need for stimulation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EF209BFC-385D-557E-1272-CA64D07BB623}"/>
              </a:ext>
            </a:extLst>
          </p:cNvPr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FE5C5531-28AC-415A-EB6A-C18E04353604}"/>
              </a:ext>
            </a:extLst>
          </p:cNvPr>
          <p:cNvSpPr/>
          <p:nvPr/>
        </p:nvSpPr>
        <p:spPr>
          <a:xfrm>
            <a:off x="868680" y="402336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Parasitic lifestyle, poor behavioral controls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095F5256-FA03-9219-D9B9-901E04084E48}"/>
              </a:ext>
            </a:extLst>
          </p:cNvPr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07C0B26E-34DB-740F-BA4A-374F49AF7F26}"/>
              </a:ext>
            </a:extLst>
          </p:cNvPr>
          <p:cNvSpPr/>
          <p:nvPr/>
        </p:nvSpPr>
        <p:spPr>
          <a:xfrm>
            <a:off x="868680" y="466344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Early behavior problems, juvenile delinquency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DBCCC86C-FB19-51B6-1F30-68AAFC75BAEC}"/>
              </a:ext>
            </a:extLst>
          </p:cNvPr>
          <p:cNvSpPr/>
          <p:nvPr/>
        </p:nvSpPr>
        <p:spPr>
          <a:xfrm>
            <a:off x="548640" y="546811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EF75174F-AB58-FB09-6CD6-F98ADB2F4326}"/>
              </a:ext>
            </a:extLst>
          </p:cNvPr>
          <p:cNvSpPr/>
          <p:nvPr/>
        </p:nvSpPr>
        <p:spPr>
          <a:xfrm>
            <a:off x="868680" y="530352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Criminal versatility, revocation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0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46  ·  Core Traits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TRAITS  ·  INTERPERSONAL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Core Interpersonal Traits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individuals high in psychopathy present in social interactions.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Superficial charm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4652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Grandiosity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54864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7724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Pathological lying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21792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4652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Manipulation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46  ·  Core Traits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TRAITS  ·  AFFECTIVE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Core Affective Traits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Emotional features that shape clinical presentation.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Lack of remorse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4652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Shallow affect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54864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7724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Callousness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21792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4652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emotional depth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46  ·  Core Traits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TRAITS  ·  LIFESTYLE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Lifestyle Traits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Behavioral patterns observable across daily functioning.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Impulsivity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432816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55676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 for stimulation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810768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3628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Irresponsibility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46  ·  Core Traits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TRAITS  ·  ANTISOCIAL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Antisocial Features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Behavioral markers often visible in records and history.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 violations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432816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55676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Aggression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810768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3628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Criminal versatility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46  ·  Differentiation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 vs ASPD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Most people with psychopathy meet ASPD criteria; many with ASPD do not meet psychopathy criteria.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1463040" y="3566160"/>
            <a:ext cx="4846320" cy="2651760"/>
          </a:xfrm>
          <a:prstGeom prst="ellipse">
            <a:avLst/>
          </a:prstGeom>
          <a:solidFill>
            <a:srgbClr val="0F4C5C">
              <a:alpha val="75000"/>
            </a:srgbClr>
          </a:solidFill>
          <a:ln w="254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852160" y="3566160"/>
            <a:ext cx="4846320" cy="2651760"/>
          </a:xfrm>
          <a:prstGeom prst="ellipse">
            <a:avLst/>
          </a:prstGeom>
          <a:solidFill>
            <a:srgbClr val="C28B2C">
              <a:alpha val="70000"/>
            </a:srgbClr>
          </a:solidFill>
          <a:ln w="254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463040" y="39319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Psychopathy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040880" y="39319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ASPD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983480" y="47091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Overlap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62636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Narrower construct  ·  affective + interpersonal core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126480" y="62636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Broader DSM diagnosis  ·  behaviorally defined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46  ·  Differentiation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 vs Sociopathy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Sociopathy is not a formal diagnosis and is inconsistently defined.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749040"/>
            <a:ext cx="5486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749040"/>
            <a:ext cx="73152" cy="228600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14400" y="4572000"/>
            <a:ext cx="5029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Empirically measured construct (e.g., PCL-R). Strong research base.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217920" y="3749040"/>
            <a:ext cx="5486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217920" y="3749040"/>
            <a:ext cx="73152" cy="22860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583680" y="393192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Sociopathy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6583680" y="4572000"/>
            <a:ext cx="5029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Colloquial term. No formal diagnostic criteria. Use cautiously.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46  ·  Models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ALTERNATIVE MODELS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Triarchic Model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Boldness, meanness, and disinhibition.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474720"/>
            <a:ext cx="3657600" cy="274320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365760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Boldness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822960" y="4343400"/>
            <a:ext cx="45720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448056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Fearless dominance, social poise, stress immunity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325112" y="3474720"/>
            <a:ext cx="3657600" cy="27432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99432" y="365760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Meanness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4599432" y="4343400"/>
            <a:ext cx="45720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99432" y="448056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Callous aggression, exploitativeness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8101584" y="3474720"/>
            <a:ext cx="3657600" cy="2743200"/>
          </a:xfrm>
          <a:prstGeom prst="rect">
            <a:avLst/>
          </a:prstGeom>
          <a:solidFill>
            <a:srgbClr val="1F6E80"/>
          </a:solidFill>
          <a:ln w="12700">
            <a:solidFill>
              <a:srgbClr val="1F6E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8375904" y="365760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Disinhibition</a:t>
            </a:r>
            <a:endParaRPr lang="en-US" sz="2400" dirty="0"/>
          </a:p>
        </p:txBody>
      </p:sp>
      <p:sp>
        <p:nvSpPr>
          <p:cNvPr id="21" name="Shape 19"/>
          <p:cNvSpPr/>
          <p:nvPr/>
        </p:nvSpPr>
        <p:spPr>
          <a:xfrm>
            <a:off x="8375904" y="4343400"/>
            <a:ext cx="45720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8375904" y="448056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Impulsivity, poor regulation, irresponsibility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46  ·  Epidemiology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EPIDEMIOLOGY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Prevalence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Approximately 1% in the general population; significantly higher in forensic settings.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657600"/>
            <a:ext cx="3657600" cy="7315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22960" y="393192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~1%</a:t>
            </a:r>
            <a:endParaRPr lang="en-US" sz="4400" dirty="0"/>
          </a:p>
        </p:txBody>
      </p:sp>
      <p:sp>
        <p:nvSpPr>
          <p:cNvPr id="14" name="Text 12"/>
          <p:cNvSpPr/>
          <p:nvPr/>
        </p:nvSpPr>
        <p:spPr>
          <a:xfrm>
            <a:off x="822960" y="502920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population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4325112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325112" y="3657600"/>
            <a:ext cx="3657600" cy="7315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599432" y="393192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15–25%</a:t>
            </a:r>
            <a:endParaRPr lang="en-US" sz="4400" dirty="0"/>
          </a:p>
        </p:txBody>
      </p:sp>
      <p:sp>
        <p:nvSpPr>
          <p:cNvPr id="18" name="Text 16"/>
          <p:cNvSpPr/>
          <p:nvPr/>
        </p:nvSpPr>
        <p:spPr>
          <a:xfrm>
            <a:off x="4599432" y="502920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Incarcerated populations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8101584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8101584" y="3657600"/>
            <a:ext cx="3657600" cy="7315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375904" y="393192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Higher</a:t>
            </a:r>
            <a:endParaRPr lang="en-US" sz="4400" dirty="0"/>
          </a:p>
        </p:txBody>
      </p:sp>
      <p:sp>
        <p:nvSpPr>
          <p:cNvPr id="22" name="Text 20"/>
          <p:cNvSpPr/>
          <p:nvPr/>
        </p:nvSpPr>
        <p:spPr>
          <a:xfrm>
            <a:off x="8375904" y="502920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Forensic &amp; high-risk settings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46  ·  Development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 ·  ETIOLOGY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Genetic Contributions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Temperament and heritability contribute to risk.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48640" y="338328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Heritability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931920" y="3474720"/>
            <a:ext cx="7772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Twin and adoption studies indicate substantial genetic loading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4206240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48640" y="429768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Temperament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931920" y="4389120"/>
            <a:ext cx="7772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traits — fearlessness, low harm avoidance — show continuity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548640" y="5120640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48640" y="521208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 × environment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3931920" y="5303520"/>
            <a:ext cx="7772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emerges through interaction with environmental factors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46  ·  Session Overview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01  ·  OVERVIEW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7744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554480" y="242316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psychopathy traits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1554480" y="283464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interpersonal, affective, lifestyle, and antisocial features.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48640" y="333756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1554480" y="338328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Differentiate psychopathy, ASPD, and sociopathy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554480" y="379476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Clarify overlapping but distinct constructs.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429768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1554480" y="434340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 development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1554480" y="475488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Genetic, neural, and environmental contributors across the lifespan.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48640" y="525780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1554480" y="530352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treatment and management strategies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1554480" y="571500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Evidence-informed approaches for clinical and team settings.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46  ·  Development</a:t>
            </a:r>
            <a:endParaRPr lang="en-US" sz="900" dirty="0"/>
          </a:p>
        </p:txBody>
      </p:sp>
      <p:pic>
        <p:nvPicPr>
          <p:cNvPr id="7" name="Image 0" descr="/agent/turn1/workspace/images/image-5cc1f5ed18262f645a34e1ae0461a9df.jpg"/>
          <p:cNvPicPr>
            <a:picLocks noChangeAspect="1"/>
          </p:cNvPicPr>
          <p:nvPr/>
        </p:nvPicPr>
        <p:blipFill>
          <a:blip r:embed="rId3"/>
          <a:srcRect l="20079" r="20079"/>
          <a:stretch/>
        </p:blipFill>
        <p:spPr>
          <a:xfrm>
            <a:off x="0" y="0"/>
            <a:ext cx="5852160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85216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217920" y="9144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NEUROBIOLOGY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217920" y="1371600"/>
            <a:ext cx="5852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Brain Differences</a:t>
            </a:r>
            <a:endParaRPr lang="en-US" sz="3400" dirty="0"/>
          </a:p>
        </p:txBody>
      </p:sp>
      <p:sp>
        <p:nvSpPr>
          <p:cNvPr id="11" name="Shape 8"/>
          <p:cNvSpPr/>
          <p:nvPr/>
        </p:nvSpPr>
        <p:spPr>
          <a:xfrm>
            <a:off x="6217920" y="24231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217920" y="2834640"/>
            <a:ext cx="5852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Amygdala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217920" y="3246120"/>
            <a:ext cx="5852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reactivity to distress and fear cues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217920" y="3886200"/>
            <a:ext cx="5852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Ventromedial PFC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6217920" y="4297680"/>
            <a:ext cx="5852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Altered moral and emotional decision-making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217920" y="4937760"/>
            <a:ext cx="5852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Reward processing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6217920" y="5349240"/>
            <a:ext cx="5852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Atypical sensitivity to reward and punishment</a:t>
            </a:r>
            <a:endParaRPr lang="en-US" sz="1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46  ·  Development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NEUROBIOLOGY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Fear Processing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Reduced sensitivity to punishment and distress cues.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1106424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657600"/>
            <a:ext cx="91440" cy="237744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840480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implication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10515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700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Standard contingencies that rely on fear of consequence may be insufficient. Plan for behavioral structure and immediate, predictable feedback.</a:t>
            </a:r>
            <a:endParaRPr 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46  ·  Development</a:t>
            </a:r>
            <a:endParaRPr lang="en-US" sz="900" dirty="0"/>
          </a:p>
        </p:txBody>
      </p:sp>
      <p:pic>
        <p:nvPicPr>
          <p:cNvPr id="7" name="Image 0" descr="/agent/turn1/workspace/images/image-957657b559a4ffaf9c594ce5563fe1a3.jpg"/>
          <p:cNvPicPr>
            <a:picLocks noChangeAspect="1"/>
          </p:cNvPicPr>
          <p:nvPr/>
        </p:nvPicPr>
        <p:blipFill>
          <a:blip r:embed="rId3"/>
          <a:srcRect l="21795" r="21795"/>
          <a:stretch/>
        </p:blipFill>
        <p:spPr>
          <a:xfrm>
            <a:off x="6675120" y="0"/>
            <a:ext cx="5516575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67512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 ·  ENVIRONMENT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48640" y="960120"/>
            <a:ext cx="5943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Environmental Factors</a:t>
            </a:r>
            <a:endParaRPr lang="en-US" sz="3600" dirty="0"/>
          </a:p>
        </p:txBody>
      </p:sp>
      <p:sp>
        <p:nvSpPr>
          <p:cNvPr id="11" name="Shape 8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8640" y="2331720"/>
            <a:ext cx="5852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Parenting, trauma, peer influences, and social learning.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548640" y="37307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68680" y="35661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Parenting practices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548640" y="432511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68680" y="416052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Trauma exposure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48640" y="49194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68680" y="475488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influences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48640" y="55138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68680" y="534924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learning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46  ·  Development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 PRECURSORS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Callous-Unemotional Traits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Potential developmental precursors in youth.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8640" y="3474720"/>
            <a:ext cx="5486400" cy="10972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474720"/>
            <a:ext cx="73152" cy="109728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22960" y="356616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empathy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22960" y="402336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concern for others' feelings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17920" y="3474720"/>
            <a:ext cx="5486400" cy="10972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217920" y="3474720"/>
            <a:ext cx="73152" cy="109728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92240" y="356616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Lack of guilt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92240" y="402336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Minimal remorse after harm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48640" y="4754880"/>
            <a:ext cx="5486400" cy="10972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48640" y="4754880"/>
            <a:ext cx="73152" cy="109728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22960" y="484632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Shallow affect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2960" y="530352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Restricted emotional expression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217920" y="4754880"/>
            <a:ext cx="5486400" cy="10972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217920" y="4754880"/>
            <a:ext cx="73152" cy="109728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492240" y="484632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Indifference to performance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92240" y="530352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concern for outcomes in school or activities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46  ·  Clinical Picture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PICTURE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Empathy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Cognitive empathy may remain intact while affective empathy is diminished.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5486400" cy="246888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38404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Cognitive empathy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822960" y="44348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0E6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INTACT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822960" y="4846320"/>
            <a:ext cx="45720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22960" y="498348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read and predict others' mental states.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217920" y="3657600"/>
            <a:ext cx="5486400" cy="246888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92240" y="38404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Affective empathy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6492240" y="44348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0E6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DIMINISHED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492240" y="4846320"/>
            <a:ext cx="45720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92240" y="498348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resonance with others' emotional experience.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/ 46  ·  Clinical Picture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PICTURE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Relationships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Manipulation, exploitation, and unstable attachments.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Manipulation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0" y="320040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46520" y="320040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Exploitation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54864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7724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Unstable attachments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6217920" y="4663440"/>
            <a:ext cx="54864" cy="128016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446520" y="4663440"/>
            <a:ext cx="5120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reciprocity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 / 46  ·  Treatment</a:t>
            </a:r>
            <a:endParaRPr lang="en-US" sz="900" dirty="0"/>
          </a:p>
        </p:txBody>
      </p:sp>
      <p:pic>
        <p:nvPicPr>
          <p:cNvPr id="7" name="Image 0" descr="/agent/turn1/workspace/images/image-a26b2a30bdffda5f4810a5267d66255a.jpg"/>
          <p:cNvPicPr>
            <a:picLocks noChangeAspect="1"/>
          </p:cNvPicPr>
          <p:nvPr/>
        </p:nvPicPr>
        <p:blipFill>
          <a:blip r:embed="rId3"/>
          <a:srcRect l="21795" r="21795"/>
          <a:stretch/>
        </p:blipFill>
        <p:spPr>
          <a:xfrm>
            <a:off x="6675120" y="0"/>
            <a:ext cx="5516575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67512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 ·  ENGAGEMENT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48640" y="960120"/>
            <a:ext cx="5943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Clinical Presentation</a:t>
            </a:r>
            <a:endParaRPr lang="en-US" sz="3600" dirty="0"/>
          </a:p>
        </p:txBody>
      </p:sp>
      <p:sp>
        <p:nvSpPr>
          <p:cNvPr id="11" name="Shape 8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8640" y="2331720"/>
            <a:ext cx="5852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these clients often enter treatment.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548640" y="373075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68680" y="35661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Court-mandated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548640" y="432511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68680" y="416052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 pressure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48640" y="491947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68680" y="475488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Workplace consequence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48640" y="551383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68680" y="534924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Crisis or instrumental gain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 / 46  ·  Treatment Challenges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CHALLENGE  ·  01 OF 04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 Challenge: Motivation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Limited internal motivation for change.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48640" y="3749040"/>
            <a:ext cx="1106424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749040"/>
            <a:ext cx="91440" cy="22860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implication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10515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 engagement driven by external pressures. Anchor goals to concrete, self-relevant outcomes the client values, and revisit them often.</a:t>
            </a:r>
            <a:endParaRPr lang="en-US"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/ 46  ·  Treatment Challenges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CHALLENGE  ·  02 OF 04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 Challenge: Manipulation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Managing deception and impression management.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48640" y="3749040"/>
            <a:ext cx="1106424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749040"/>
            <a:ext cx="91440" cy="22860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implication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10515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report against collateral data. Don't personalize manipulation — name it, document it, and return to behavioral evidence.</a:t>
            </a:r>
            <a:endParaRPr lang="en-US" sz="1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 / 46  ·  Treatment Challenges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CHALLENGE  ·  03 OF 04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 Challenge: Splitting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Maintaining team consistency.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48640" y="3749040"/>
            <a:ext cx="1106424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749040"/>
            <a:ext cx="91440" cy="22860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implication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10515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 proactively across providers. Use shared documentation and aligned messaging. Never adjudicate provider disagreements in front of the client.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46  ·  Session Overview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 Matters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 affects treatment engagement, risk management, relationships, and organizational functioning.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8640" y="3840480"/>
            <a:ext cx="26974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840480"/>
            <a:ext cx="269748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77240" y="406908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777240" y="4572000"/>
            <a:ext cx="2286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Engagement, retention, and outcomes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3346704" y="3840480"/>
            <a:ext cx="26974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346704" y="3840480"/>
            <a:ext cx="269748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575304" y="406908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3575304" y="4572000"/>
            <a:ext cx="2286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planning and harm reduction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144768" y="3840480"/>
            <a:ext cx="26974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144768" y="3840480"/>
            <a:ext cx="269748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373368" y="406908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Relationships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6373368" y="4572000"/>
            <a:ext cx="2286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Family, peer, and dyadic impact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8942832" y="3840480"/>
            <a:ext cx="26974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8942832" y="3840480"/>
            <a:ext cx="269748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9171432" y="406908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Organizations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9171432" y="4572000"/>
            <a:ext cx="2286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Workplace and institutional functioning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 / 46  ·  Treatment Challenges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CHALLENGE  ·  04 OF 04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 Challenge: Boundary Testing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Expect repeated attempts to test limits.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48640" y="3749040"/>
            <a:ext cx="1106424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749040"/>
            <a:ext cx="91440" cy="228600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implication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4297680"/>
            <a:ext cx="10515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 boundary testing as data, not provocation. Hold limits with consistency, calm tone, and pre-established consequences.</a:t>
            </a:r>
            <a:endParaRPr lang="en-US" sz="1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1A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5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 BUSTER</a:t>
            </a:r>
            <a:endParaRPr lang="en-US" sz="1200" dirty="0"/>
          </a:p>
        </p:txBody>
      </p:sp>
      <p:sp>
        <p:nvSpPr>
          <p:cNvPr id="3" name="Shape 1"/>
          <p:cNvSpPr/>
          <p:nvPr/>
        </p:nvSpPr>
        <p:spPr>
          <a:xfrm>
            <a:off x="548640" y="1554480"/>
            <a:ext cx="640080" cy="54864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40" y="1920240"/>
            <a:ext cx="1106424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 does not automatically mean untreatable.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548640" y="5212080"/>
            <a:ext cx="11064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D5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 goals shift toward risk reduction, behavioral stability, and harm minimization — not personality transformation.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96112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FA0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 / 46  ·  Treatment Myth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 / 46  ·  Treatment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PERSPECTIVE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Evidence-Based Perspective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Focus on risk reduction and behavioral outcomes.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657600"/>
            <a:ext cx="365760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22960" y="393192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Measurable behavior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22960" y="448056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frequency, severity, and context of target behaviors.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325112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325112" y="3657600"/>
            <a:ext cx="365760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599432" y="393192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 reduction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599432" y="448056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Prioritize safety, stability, and reduced offending.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8101584" y="3657600"/>
            <a:ext cx="365760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8101584" y="3657600"/>
            <a:ext cx="3657600" cy="7315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375904" y="393192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Realistic targets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375904" y="448056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Aim for management and risk control, not personality change.</a:t>
            </a:r>
            <a:endParaRPr lang="en-US" sz="13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 / 46  ·  Strategies</a:t>
            </a:r>
            <a:endParaRPr lang="en-US" sz="900" dirty="0"/>
          </a:p>
        </p:txBody>
      </p:sp>
      <p:pic>
        <p:nvPicPr>
          <p:cNvPr id="7" name="Image 0" descr="/agent/turn1/workspace/images/image-dbf51ef226b987982d5630bc623a7c1b.jpg"/>
          <p:cNvPicPr>
            <a:picLocks noChangeAspect="1"/>
          </p:cNvPicPr>
          <p:nvPr/>
        </p:nvPicPr>
        <p:blipFill>
          <a:blip r:embed="rId3"/>
          <a:srcRect l="21795" r="21795"/>
          <a:stretch/>
        </p:blipFill>
        <p:spPr>
          <a:xfrm>
            <a:off x="6675120" y="0"/>
            <a:ext cx="5516575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67512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8640" y="64008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01 OF 05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48640" y="960120"/>
            <a:ext cx="5943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1: Structure</a:t>
            </a:r>
            <a:endParaRPr lang="en-US" sz="3200" dirty="0"/>
          </a:p>
        </p:txBody>
      </p:sp>
      <p:sp>
        <p:nvSpPr>
          <p:cNvPr id="11" name="Shape 8"/>
          <p:cNvSpPr/>
          <p:nvPr/>
        </p:nvSpPr>
        <p:spPr>
          <a:xfrm>
            <a:off x="548640" y="228600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8640" y="2606040"/>
            <a:ext cx="5852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Clear expectations and predictable consequences.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548640" y="40050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68680" y="384048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rules in writing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548640" y="45994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68680" y="443484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Reinforce immediately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548640" y="519379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68680" y="502920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 across settings</a:t>
            </a:r>
            <a:endParaRPr lang="en-US" sz="15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 / 46  ·  Strategies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02 OF 05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2: Boundaries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2402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Firm, consistent, and transparent limits.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limits clearly and in writing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8680" y="402336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them with calm, predictable response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private exceptions or side deals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01200" y="548640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0" b="1" dirty="0">
                <a:solidFill>
                  <a:srgbClr val="D9D1C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7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 / 46  ·  Strategies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03 OF 05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3: Behavioral Focus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2402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Target observable behaviors rather than emotional insight.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Operationalize the behavior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8680" y="402336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frequency and context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Reward incremental change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01200" y="548640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0" b="1" dirty="0">
                <a:solidFill>
                  <a:srgbClr val="D9D1C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7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/ 46  ·  Strategies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04 OF 05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4: Accountability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2402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measurable goals and objective monitoring.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specific, time-bound targets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8680" y="402336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collateral verification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outcomes consistently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01200" y="548640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0" b="1" dirty="0">
                <a:solidFill>
                  <a:srgbClr val="D9D1C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7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 / 46  ·  Strategies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05 OF 05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5: Team Coordination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2402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Maintain communication across providers.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regular case conferences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8680" y="402336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shared documentation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on messaging and limits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01200" y="548640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200" b="1" dirty="0">
                <a:solidFill>
                  <a:srgbClr val="D9D1C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7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/ 46  ·  Clinician Self-Care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CLINICIAN SELF-CARE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Countertransference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Recognize anger, fascination, rescue fantasies, and intimidation.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2697480" cy="237744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457200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Anger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1668780" y="53492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346704" y="3657600"/>
            <a:ext cx="2697480" cy="237744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575304" y="457200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Fascination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4466844" y="53492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144768" y="3657600"/>
            <a:ext cx="2697480" cy="237744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373368" y="457200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Rescue fantasies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7264908" y="53492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8942832" y="3657600"/>
            <a:ext cx="2697480" cy="237744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171432" y="457200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Intimidation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10062972" y="53492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 / 46  ·  Risk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MANAGEMENT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 Management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555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Documentation, consultation, and safety planning.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4328160" y="3200400"/>
            <a:ext cx="54864" cy="146304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55676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Consultation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8336280" y="3200400"/>
            <a:ext cx="32308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5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AUDIENCE POLL</a:t>
            </a:r>
            <a:endParaRPr lang="en-US" sz="1200" dirty="0"/>
          </a:p>
        </p:txBody>
      </p:sp>
      <p:sp>
        <p:nvSpPr>
          <p:cNvPr id="3" name="Shape 1"/>
          <p:cNvSpPr/>
          <p:nvPr/>
        </p:nvSpPr>
        <p:spPr>
          <a:xfrm>
            <a:off x="548640" y="1417320"/>
            <a:ext cx="640080" cy="54864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1106424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“What challenges have you experienced working with highly manipulative clients?”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40" y="548640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a brief example with a neighbor  ·  3 minutes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96112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46  ·  Audience Poll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 / 46  ·  Application</a:t>
            </a:r>
            <a:endParaRPr lang="en-US" sz="900" dirty="0"/>
          </a:p>
        </p:txBody>
      </p:sp>
      <p:pic>
        <p:nvPicPr>
          <p:cNvPr id="7" name="Image 0" descr="/agent/turn1/workspace/images/image-0d78b2b7c3247177e784c98c92721555.jpg"/>
          <p:cNvPicPr>
            <a:picLocks noChangeAspect="1"/>
          </p:cNvPicPr>
          <p:nvPr/>
        </p:nvPicPr>
        <p:blipFill>
          <a:blip r:embed="rId3"/>
          <a:srcRect l="20079" r="20079"/>
          <a:stretch/>
        </p:blipFill>
        <p:spPr>
          <a:xfrm>
            <a:off x="0" y="0"/>
            <a:ext cx="5852160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85216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217920" y="9144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 ·  INTERACTIVE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217920" y="1371600"/>
            <a:ext cx="5852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Case Vignette </a:t>
            </a:r>
            <a:r>
              <a:rPr lang="en-US" sz="20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(if we have time)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6217920" y="251460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217920" y="28346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Interactive discussion: assessment and intervention planning.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217920" y="420624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01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7589520" y="4206240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the most clinically relevant traits?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6217920" y="484632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02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589520" y="4846320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risks should we prioritize?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217920" y="548640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589520" y="5486400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intervention plan would you propose?</a:t>
            </a:r>
            <a:endParaRPr lang="en-US" sz="13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 / 46  ·  Ethics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Ethical Considerations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Avoid stigma while remaining realistic about risk.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48640" y="365760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Avoid labeling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931920" y="3703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Diagnosis is not destiny. Choose language that informs care without stigmatizing the person.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4370832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48640" y="443484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Stay realistic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931920" y="448056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Acknowledge risk transparently. Document clinical reasoning.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48640" y="5148072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48640" y="521208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Protect dignity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931920" y="525780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standard ethical and informed-consent practices.</a:t>
            </a:r>
            <a:endParaRPr lang="en-US" sz="13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 / 46  ·  Close</a:t>
            </a:r>
            <a:endParaRPr lang="en-US" sz="900" dirty="0"/>
          </a:p>
        </p:txBody>
      </p:sp>
      <p:pic>
        <p:nvPicPr>
          <p:cNvPr id="7" name="Image 0" descr="/agent/turn1/workspace/images/image-bc56efd25fbf78aed53bfa85b6748321.jpg"/>
          <p:cNvPicPr>
            <a:picLocks noChangeAspect="1"/>
          </p:cNvPicPr>
          <p:nvPr/>
        </p:nvPicPr>
        <p:blipFill>
          <a:blip r:embed="rId3"/>
          <a:srcRect l="26625" r="26625"/>
          <a:stretch/>
        </p:blipFill>
        <p:spPr>
          <a:xfrm>
            <a:off x="0" y="0"/>
            <a:ext cx="4572000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57200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937760" y="91440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  ·  KEY TAKEAWAYS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937760" y="137160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</a:t>
            </a:r>
            <a:endParaRPr lang="en-US" sz="3600" dirty="0"/>
          </a:p>
        </p:txBody>
      </p:sp>
      <p:sp>
        <p:nvSpPr>
          <p:cNvPr id="11" name="Shape 8"/>
          <p:cNvSpPr/>
          <p:nvPr/>
        </p:nvSpPr>
        <p:spPr>
          <a:xfrm>
            <a:off x="4937760" y="233172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937760" y="281635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257800" y="269748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257800" y="3081528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Predictable framework reduces volatility.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4937760" y="368503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5257800" y="356616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Consistency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257800" y="3950208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Aligned team, aligned message.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4937760" y="455371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5257800" y="443484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257800" y="4818888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 behavior, not narrative.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4937760" y="5422392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5257800" y="530352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4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Realistic goals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257800" y="5687568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reduction over personality change.</a:t>
            </a:r>
            <a:endParaRPr lang="en-US" sz="13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image-7afa6963e9f9739a55c66bc0532bb7e8.jpg"/>
          <p:cNvPicPr>
            <a:picLocks noChangeAspect="1"/>
          </p:cNvPicPr>
          <p:nvPr/>
        </p:nvPicPr>
        <p:blipFill>
          <a:blip r:embed="rId3"/>
          <a:srcRect t="9893" b="9893"/>
          <a:stretch/>
        </p:blipFill>
        <p:spPr>
          <a:xfrm>
            <a:off x="0" y="0"/>
            <a:ext cx="12191695" cy="651967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822">
              <a:alpha val="70000"/>
            </a:srgbClr>
          </a:solidFill>
          <a:ln w="12700">
            <a:solidFill>
              <a:srgbClr val="0A18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731520" y="21031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6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</a:t>
            </a:r>
            <a:endParaRPr lang="en-US" sz="1300" dirty="0"/>
          </a:p>
        </p:txBody>
      </p:sp>
      <p:sp>
        <p:nvSpPr>
          <p:cNvPr id="5" name="Shape 2"/>
          <p:cNvSpPr/>
          <p:nvPr/>
        </p:nvSpPr>
        <p:spPr>
          <a:xfrm>
            <a:off x="731520" y="2606040"/>
            <a:ext cx="640080" cy="54864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31520" y="292608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Discussion &amp; Questions</a:t>
            </a:r>
            <a:endParaRPr lang="en-US" sz="6400" dirty="0"/>
          </a:p>
        </p:txBody>
      </p:sp>
      <p:sp>
        <p:nvSpPr>
          <p:cNvPr id="7" name="Text 4"/>
          <p:cNvSpPr/>
          <p:nvPr/>
        </p:nvSpPr>
        <p:spPr>
          <a:xfrm>
            <a:off x="731520" y="452628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F0E6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Clinical application and reflection.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896112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 / 46  ·  Close</a:t>
            </a:r>
            <a:endParaRPr lang="en-US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 / 46  ·  Close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  ·  REFERENCES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References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56032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71600" y="256032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Cleckley, H. (1941). The Mask of Sanity.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48640" y="3127248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48640" y="320040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71600" y="320040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Hare, R. D. (2003). Manual for the Hare Psychopathy Checklist–Revised (PCL-R), 2nd ed.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48640" y="3767328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48640" y="384048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371600" y="384048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Patrick, C. J. (Ed.). (2018). Handbook of Psychopathy, 2nd ed.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4407408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48640" y="448056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71600" y="448056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Blair, R. J. R. (2013). Psychopathy: cognitive and neural dysfunction. Dialogues in Clinical Neuroscience.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548640" y="5047488"/>
            <a:ext cx="11064240" cy="9144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48640" y="512064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371600" y="512064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Skeem, J. L., Polaschek, D. L. L., Patrick, C. J., &amp; Lilienfeld, S. O. (2011). Psychopathic personality.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46  ·  Foundations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  ·  DEFINITION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6400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Psychopathy?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28600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pattern of interpersonal, affective, behavioral, and antisocial traits.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548640" y="3675888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68680" y="356616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Interpersonal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3063240" y="356616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Charm, grandiosity, deceit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315968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68680" y="420624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Affective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3063240" y="420624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Shallow emotion, lack of remorse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4956048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68680" y="484632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Behavioral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063240" y="484632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Impulsivity, irresponsibility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48640" y="5596128"/>
            <a:ext cx="164592" cy="16459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68680" y="548640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Antisocial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3063240" y="54864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 violation, aggression</a:t>
            </a:r>
            <a:endParaRPr lang="en-US" sz="1300" dirty="0"/>
          </a:p>
        </p:txBody>
      </p:sp>
      <p:pic>
        <p:nvPicPr>
          <p:cNvPr id="23" name="Image 0" descr="/agent/turn1/workspace/images/image-957b7cefdb1cfcfe65112c238c1b6b9e.jpg"/>
          <p:cNvPicPr>
            <a:picLocks noChangeAspect="1"/>
          </p:cNvPicPr>
          <p:nvPr/>
        </p:nvPicPr>
        <p:blipFill>
          <a:blip r:embed="rId3"/>
          <a:srcRect l="14341" r="14341"/>
          <a:stretch/>
        </p:blipFill>
        <p:spPr>
          <a:xfrm>
            <a:off x="7498080" y="2194560"/>
            <a:ext cx="4206240" cy="3931920"/>
          </a:xfrm>
          <a:prstGeom prst="rect">
            <a:avLst/>
          </a:prstGeom>
        </p:spPr>
      </p:pic>
      <p:sp>
        <p:nvSpPr>
          <p:cNvPr id="24" name="Shape 21"/>
          <p:cNvSpPr/>
          <p:nvPr/>
        </p:nvSpPr>
        <p:spPr>
          <a:xfrm>
            <a:off x="7498080" y="2194560"/>
            <a:ext cx="54864" cy="3931920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46  ·  Foundations</a:t>
            </a:r>
            <a:endParaRPr lang="en-US" sz="900" dirty="0"/>
          </a:p>
        </p:txBody>
      </p:sp>
      <p:pic>
        <p:nvPicPr>
          <p:cNvPr id="7" name="Image 0" descr="/agent/turn1/workspace/images/image-437a42892f55d04b1b427db5b06d9b78.jpg"/>
          <p:cNvPicPr>
            <a:picLocks noChangeAspect="1"/>
          </p:cNvPicPr>
          <p:nvPr/>
        </p:nvPicPr>
        <p:blipFill>
          <a:blip r:embed="rId3"/>
          <a:srcRect l="21950" r="21950"/>
          <a:stretch/>
        </p:blipFill>
        <p:spPr>
          <a:xfrm>
            <a:off x="0" y="0"/>
            <a:ext cx="5486400" cy="651967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48640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52160" y="9144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  ·  HISTORICAL ROOTS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852160" y="1371600"/>
            <a:ext cx="5943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Cleckley's Contribution</a:t>
            </a:r>
            <a:endParaRPr lang="en-US" sz="3400" dirty="0"/>
          </a:p>
        </p:txBody>
      </p:sp>
      <p:sp>
        <p:nvSpPr>
          <p:cNvPr id="11" name="Shape 8"/>
          <p:cNvSpPr/>
          <p:nvPr/>
        </p:nvSpPr>
        <p:spPr>
          <a:xfrm>
            <a:off x="5852160" y="246888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852160" y="2743200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“The Mask of Sanity” and the foundation of modern psychopathy research.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5852160" y="429768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Hervey M. Cleckley, 1941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5556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46  ·  Foundations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28B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  ·  MODELS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b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Hare's Model</a:t>
            </a:r>
            <a:endParaRPr lang="en-US" sz="3600" dirty="0"/>
          </a:p>
        </p:txBody>
      </p:sp>
      <p:sp>
        <p:nvSpPr>
          <p:cNvPr id="9" name="Shape 7"/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8640" y="233172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27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Psychopathy as a measurable construct with interpersonal, affective, lifestyle, and antisocial domains.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48640" y="3657600"/>
            <a:ext cx="2697480" cy="219456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8404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7240" y="45262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Interpersonal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777240" y="51206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77240" y="525780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346704" y="3657600"/>
            <a:ext cx="2697480" cy="219456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575304" y="38404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3575304" y="45262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Affective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3575304" y="51206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575304" y="525780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144768" y="3657600"/>
            <a:ext cx="2697480" cy="219456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373368" y="38404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6373368" y="45262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Lifestyle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6373368" y="51206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373368" y="525780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8942832" y="3657600"/>
            <a:ext cx="2697480" cy="219456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9171432" y="38404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28B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800" dirty="0"/>
          </a:p>
        </p:txBody>
      </p:sp>
      <p:sp>
        <p:nvSpPr>
          <p:cNvPr id="28" name="Text 26"/>
          <p:cNvSpPr/>
          <p:nvPr/>
        </p:nvSpPr>
        <p:spPr>
          <a:xfrm>
            <a:off x="9171432" y="4526280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Antisocial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9171432" y="5120640"/>
            <a:ext cx="45720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9171432" y="525780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5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7EDE0-D6F2-0103-8202-465D5812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D413410-725B-025C-96F3-1DF0E2862952}"/>
              </a:ext>
            </a:extLst>
          </p:cNvPr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147AC62-F068-9061-2FDF-508B4F6A0C02}"/>
              </a:ext>
            </a:extLst>
          </p:cNvPr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1287673-0AFF-2236-DB76-2DB8B7DA15EC}"/>
              </a:ext>
            </a:extLst>
          </p:cNvPr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587DEA2-C403-279E-AF40-FD9A26B27DDD}"/>
              </a:ext>
            </a:extLst>
          </p:cNvPr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6461FFC-F8FA-5831-6921-66BF35B78FE1}"/>
              </a:ext>
            </a:extLst>
          </p:cNvPr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15 / 46  ·  Assessment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0" descr="/agent/turn1/workspace/images/image-98c49ea1ea2b345a4de24d7da13e7094.jpg">
            <a:extLst>
              <a:ext uri="{FF2B5EF4-FFF2-40B4-BE49-F238E27FC236}">
                <a16:creationId xmlns:a16="http://schemas.microsoft.com/office/drawing/2014/main" id="{1849F68A-130E-D78F-DDD9-F50EABFD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0" b="1060"/>
          <a:stretch/>
        </p:blipFill>
        <p:spPr>
          <a:xfrm>
            <a:off x="6675120" y="0"/>
            <a:ext cx="5516575" cy="6519672"/>
          </a:xfrm>
          <a:prstGeom prst="rect">
            <a:avLst/>
          </a:prstGeom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CF56B0A9-8644-87B7-54F1-D6514FBDF4F8}"/>
              </a:ext>
            </a:extLst>
          </p:cNvPr>
          <p:cNvSpPr/>
          <p:nvPr/>
        </p:nvSpPr>
        <p:spPr>
          <a:xfrm>
            <a:off x="6675120" y="0"/>
            <a:ext cx="54864" cy="6519672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E215FC1-7EAA-1365-4B4E-EEB20AA69BB7}"/>
              </a:ext>
            </a:extLst>
          </p:cNvPr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40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ASSESSMENT  ·  INSTRUMENT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362E81E-B213-1A72-3740-F582643F88EC}"/>
              </a:ext>
            </a:extLst>
          </p:cNvPr>
          <p:cNvSpPr/>
          <p:nvPr/>
        </p:nvSpPr>
        <p:spPr>
          <a:xfrm>
            <a:off x="548640" y="960120"/>
            <a:ext cx="5943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PCL-R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4B58C922-07DD-40EC-876A-1E914FBCBAB9}"/>
              </a:ext>
            </a:extLst>
          </p:cNvPr>
          <p:cNvSpPr/>
          <p:nvPr/>
        </p:nvSpPr>
        <p:spPr>
          <a:xfrm>
            <a:off x="548640" y="228600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53823114-8111-3CA1-B872-1D2E07166F9A}"/>
              </a:ext>
            </a:extLst>
          </p:cNvPr>
          <p:cNvSpPr/>
          <p:nvPr/>
        </p:nvSpPr>
        <p:spPr>
          <a:xfrm>
            <a:off x="548640" y="2606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20-item clinician-rated assessment developed by Robert Hare.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6E820D75-AA36-43EB-1F06-906D92F08EBD}"/>
              </a:ext>
            </a:extLst>
          </p:cNvPr>
          <p:cNvSpPr/>
          <p:nvPr/>
        </p:nvSpPr>
        <p:spPr>
          <a:xfrm>
            <a:off x="548640" y="420624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63473DEE-55A1-E1F0-401C-DF241B1B0A5E}"/>
              </a:ext>
            </a:extLst>
          </p:cNvPr>
          <p:cNvSpPr/>
          <p:nvPr/>
        </p:nvSpPr>
        <p:spPr>
          <a:xfrm>
            <a:off x="548640" y="502920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Items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E4356BE-C44B-D41A-C299-6A214B26FB1B}"/>
              </a:ext>
            </a:extLst>
          </p:cNvPr>
          <p:cNvSpPr/>
          <p:nvPr/>
        </p:nvSpPr>
        <p:spPr>
          <a:xfrm>
            <a:off x="2514600" y="420624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0–40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D7A535A8-F336-F5C0-8048-C81F33D73EE1}"/>
              </a:ext>
            </a:extLst>
          </p:cNvPr>
          <p:cNvSpPr/>
          <p:nvPr/>
        </p:nvSpPr>
        <p:spPr>
          <a:xfrm>
            <a:off x="2514600" y="502920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Score range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EEB65569-8BB2-1DF6-0D1C-E2BA7CBD5F5C}"/>
              </a:ext>
            </a:extLst>
          </p:cNvPr>
          <p:cNvSpPr/>
          <p:nvPr/>
        </p:nvSpPr>
        <p:spPr>
          <a:xfrm>
            <a:off x="4480560" y="420624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≥30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F048E701-2221-5797-F432-03E4EC45E3BC}"/>
              </a:ext>
            </a:extLst>
          </p:cNvPr>
          <p:cNvSpPr/>
          <p:nvPr/>
        </p:nvSpPr>
        <p:spPr>
          <a:xfrm>
            <a:off x="4480560" y="502920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Common cutoff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16D37-D9FF-9F0D-703E-BAA1B3ED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3A93E80-66A6-4A31-1239-8BE26891C32B}"/>
              </a:ext>
            </a:extLst>
          </p:cNvPr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F7F4EE"/>
          </a:solidFill>
          <a:ln w="12700">
            <a:solidFill>
              <a:srgbClr val="F7F4E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F6EFA16-ED70-939B-D410-54FA8CCFBA01}"/>
              </a:ext>
            </a:extLst>
          </p:cNvPr>
          <p:cNvSpPr/>
          <p:nvPr/>
        </p:nvSpPr>
        <p:spPr>
          <a:xfrm>
            <a:off x="548640" y="502920"/>
            <a:ext cx="365760" cy="36576"/>
          </a:xfrm>
          <a:prstGeom prst="rect">
            <a:avLst/>
          </a:prstGeom>
          <a:solidFill>
            <a:srgbClr val="C28B2C"/>
          </a:solidFill>
          <a:ln w="12700">
            <a:solidFill>
              <a:srgbClr val="C28B2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33B3CAC-DE29-4DB1-8678-F3E877241BE1}"/>
              </a:ext>
            </a:extLst>
          </p:cNvPr>
          <p:cNvSpPr/>
          <p:nvPr/>
        </p:nvSpPr>
        <p:spPr>
          <a:xfrm>
            <a:off x="0" y="6519672"/>
            <a:ext cx="12191695" cy="18288"/>
          </a:xfrm>
          <a:prstGeom prst="rect">
            <a:avLst/>
          </a:prstGeom>
          <a:solidFill>
            <a:srgbClr val="D9D1C0"/>
          </a:solidFill>
          <a:ln w="12700">
            <a:solidFill>
              <a:srgbClr val="D9D1C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AB86CD0-6F56-6B1C-6D07-2C3B705C1CF4}"/>
              </a:ext>
            </a:extLst>
          </p:cNvPr>
          <p:cNvSpPr/>
          <p:nvPr/>
        </p:nvSpPr>
        <p:spPr>
          <a:xfrm>
            <a:off x="548640" y="6565392"/>
            <a:ext cx="8686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Elevated Psychopathy  ·  Ernie Marshall, LCSW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98427DA-47EC-9BFA-BFD1-03AC7A0E974C}"/>
              </a:ext>
            </a:extLst>
          </p:cNvPr>
          <p:cNvSpPr/>
          <p:nvPr/>
        </p:nvSpPr>
        <p:spPr>
          <a:xfrm>
            <a:off x="8961120" y="656539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56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16 / 46  ·  Assessment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030D3E6-1034-2D3D-4CBB-67C2D430CF0D}"/>
              </a:ext>
            </a:extLst>
          </p:cNvPr>
          <p:cNvSpPr/>
          <p:nvPr/>
        </p:nvSpPr>
        <p:spPr>
          <a:xfrm>
            <a:off x="548640" y="6400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400" normalizeH="0" baseline="0" noProof="0" dirty="0">
                <a:ln>
                  <a:noFill/>
                </a:ln>
                <a:solidFill>
                  <a:srgbClr val="C28B2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PCL-R  ·  FACTOR 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62884C1-B313-7357-4511-A869D61775BB}"/>
              </a:ext>
            </a:extLst>
          </p:cNvPr>
          <p:cNvSpPr/>
          <p:nvPr/>
        </p:nvSpPr>
        <p:spPr>
          <a:xfrm>
            <a:off x="548640" y="960120"/>
            <a:ext cx="10515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Factor 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28A5429-7216-9B6E-20BB-767100B0578B}"/>
              </a:ext>
            </a:extLst>
          </p:cNvPr>
          <p:cNvSpPr/>
          <p:nvPr/>
        </p:nvSpPr>
        <p:spPr>
          <a:xfrm>
            <a:off x="548640" y="1965960"/>
            <a:ext cx="640080" cy="45720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D7E1437-9F7B-1116-3421-34FF897EBD17}"/>
              </a:ext>
            </a:extLst>
          </p:cNvPr>
          <p:cNvSpPr/>
          <p:nvPr/>
        </p:nvSpPr>
        <p:spPr>
          <a:xfrm>
            <a:off x="548640" y="233172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Interpersonal and affective deficits.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B95D7F9E-A0B6-D219-4C70-AA75864F787D}"/>
              </a:ext>
            </a:extLst>
          </p:cNvPr>
          <p:cNvSpPr/>
          <p:nvPr/>
        </p:nvSpPr>
        <p:spPr>
          <a:xfrm>
            <a:off x="548640" y="354787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291E330-1480-2670-E6FA-2E1A96E9713D}"/>
              </a:ext>
            </a:extLst>
          </p:cNvPr>
          <p:cNvSpPr/>
          <p:nvPr/>
        </p:nvSpPr>
        <p:spPr>
          <a:xfrm>
            <a:off x="868680" y="3383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Superficial, glib charm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1F48E06-0D43-90ED-A1C1-7C6DA47B6E1A}"/>
              </a:ext>
            </a:extLst>
          </p:cNvPr>
          <p:cNvSpPr/>
          <p:nvPr/>
        </p:nvSpPr>
        <p:spPr>
          <a:xfrm>
            <a:off x="548640" y="418795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41CBC795-6411-709F-A8FA-E4A7906231AA}"/>
              </a:ext>
            </a:extLst>
          </p:cNvPr>
          <p:cNvSpPr/>
          <p:nvPr/>
        </p:nvSpPr>
        <p:spPr>
          <a:xfrm>
            <a:off x="868680" y="402336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Grandiose self-worth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AF5140EF-4978-2D02-45CA-4B865558D9EE}"/>
              </a:ext>
            </a:extLst>
          </p:cNvPr>
          <p:cNvSpPr/>
          <p:nvPr/>
        </p:nvSpPr>
        <p:spPr>
          <a:xfrm>
            <a:off x="548640" y="482803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6F0564C9-79E8-FEA8-3558-C5818E75D0B5}"/>
              </a:ext>
            </a:extLst>
          </p:cNvPr>
          <p:cNvSpPr/>
          <p:nvPr/>
        </p:nvSpPr>
        <p:spPr>
          <a:xfrm>
            <a:off x="868680" y="466344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Pathological lying and conning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ACF9964D-053A-51E1-856C-90030E257444}"/>
              </a:ext>
            </a:extLst>
          </p:cNvPr>
          <p:cNvSpPr/>
          <p:nvPr/>
        </p:nvSpPr>
        <p:spPr>
          <a:xfrm>
            <a:off x="548640" y="5468112"/>
            <a:ext cx="164592" cy="164592"/>
          </a:xfrm>
          <a:prstGeom prst="rect">
            <a:avLst/>
          </a:prstGeom>
          <a:solidFill>
            <a:srgbClr val="0F4C5C"/>
          </a:solidFill>
          <a:ln w="12700">
            <a:solidFill>
              <a:srgbClr val="0F4C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8A1BF782-9EBD-B766-5382-0C3C69A2A7BD}"/>
              </a:ext>
            </a:extLst>
          </p:cNvPr>
          <p:cNvSpPr/>
          <p:nvPr/>
        </p:nvSpPr>
        <p:spPr>
          <a:xfrm>
            <a:off x="868680" y="530352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Lack of remorse, callousness, shallow affect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9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2150</Words>
  <Application>Microsoft Office PowerPoint</Application>
  <PresentationFormat>Widescreen</PresentationFormat>
  <Paragraphs>456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Ernie Marshall</dc:creator>
  <cp:keywords/>
  <dc:description>generated using python-pptx</dc:description>
  <cp:lastModifiedBy>Ernie Marshall</cp:lastModifiedBy>
  <cp:revision>2</cp:revision>
  <dcterms:created xsi:type="dcterms:W3CDTF">2013-01-27T09:14:16Z</dcterms:created>
  <dcterms:modified xsi:type="dcterms:W3CDTF">2026-06-12T14:27:19Z</dcterms:modified>
  <cp:category/>
</cp:coreProperties>
</file>