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90"/>
  </p:notesMasterIdLst>
  <p:sldIdLst>
    <p:sldId id="256" r:id="rId4"/>
    <p:sldId id="637" r:id="rId5"/>
    <p:sldId id="642" r:id="rId6"/>
    <p:sldId id="261" r:id="rId7"/>
    <p:sldId id="601" r:id="rId8"/>
    <p:sldId id="257" r:id="rId9"/>
    <p:sldId id="268" r:id="rId10"/>
    <p:sldId id="269" r:id="rId11"/>
    <p:sldId id="279" r:id="rId12"/>
    <p:sldId id="602" r:id="rId13"/>
    <p:sldId id="603" r:id="rId14"/>
    <p:sldId id="604" r:id="rId15"/>
    <p:sldId id="605" r:id="rId16"/>
    <p:sldId id="606" r:id="rId17"/>
    <p:sldId id="645" r:id="rId18"/>
    <p:sldId id="607" r:id="rId19"/>
    <p:sldId id="608" r:id="rId20"/>
    <p:sldId id="647" r:id="rId21"/>
    <p:sldId id="609" r:id="rId22"/>
    <p:sldId id="610" r:id="rId23"/>
    <p:sldId id="611" r:id="rId24"/>
    <p:sldId id="612" r:id="rId25"/>
    <p:sldId id="613" r:id="rId26"/>
    <p:sldId id="614" r:id="rId27"/>
    <p:sldId id="615" r:id="rId28"/>
    <p:sldId id="616" r:id="rId29"/>
    <p:sldId id="617" r:id="rId30"/>
    <p:sldId id="618" r:id="rId31"/>
    <p:sldId id="620" r:id="rId32"/>
    <p:sldId id="263" r:id="rId33"/>
    <p:sldId id="329" r:id="rId34"/>
    <p:sldId id="264" r:id="rId35"/>
    <p:sldId id="265" r:id="rId36"/>
    <p:sldId id="266" r:id="rId37"/>
    <p:sldId id="267" r:id="rId38"/>
    <p:sldId id="621" r:id="rId39"/>
    <p:sldId id="292" r:id="rId40"/>
    <p:sldId id="657" r:id="rId41"/>
    <p:sldId id="293" r:id="rId42"/>
    <p:sldId id="294" r:id="rId43"/>
    <p:sldId id="295" r:id="rId44"/>
    <p:sldId id="622" r:id="rId45"/>
    <p:sldId id="296" r:id="rId46"/>
    <p:sldId id="623" r:id="rId47"/>
    <p:sldId id="297" r:id="rId48"/>
    <p:sldId id="298" r:id="rId49"/>
    <p:sldId id="299" r:id="rId50"/>
    <p:sldId id="339" r:id="rId51"/>
    <p:sldId id="300" r:id="rId52"/>
    <p:sldId id="360" r:id="rId53"/>
    <p:sldId id="301" r:id="rId54"/>
    <p:sldId id="624" r:id="rId55"/>
    <p:sldId id="625" r:id="rId56"/>
    <p:sldId id="303" r:id="rId57"/>
    <p:sldId id="304" r:id="rId58"/>
    <p:sldId id="305" r:id="rId59"/>
    <p:sldId id="307" r:id="rId60"/>
    <p:sldId id="308" r:id="rId61"/>
    <p:sldId id="626" r:id="rId62"/>
    <p:sldId id="627" r:id="rId63"/>
    <p:sldId id="628" r:id="rId64"/>
    <p:sldId id="310" r:id="rId65"/>
    <p:sldId id="311" r:id="rId66"/>
    <p:sldId id="629" r:id="rId67"/>
    <p:sldId id="630" r:id="rId68"/>
    <p:sldId id="631" r:id="rId69"/>
    <p:sldId id="341" r:id="rId70"/>
    <p:sldId id="632" r:id="rId71"/>
    <p:sldId id="316" r:id="rId72"/>
    <p:sldId id="600" r:id="rId73"/>
    <p:sldId id="317" r:id="rId74"/>
    <p:sldId id="648" r:id="rId75"/>
    <p:sldId id="353" r:id="rId76"/>
    <p:sldId id="318" r:id="rId77"/>
    <p:sldId id="347" r:id="rId78"/>
    <p:sldId id="359" r:id="rId79"/>
    <p:sldId id="319" r:id="rId80"/>
    <p:sldId id="320" r:id="rId81"/>
    <p:sldId id="321" r:id="rId82"/>
    <p:sldId id="640" r:id="rId83"/>
    <p:sldId id="641" r:id="rId84"/>
    <p:sldId id="323" r:id="rId85"/>
    <p:sldId id="343" r:id="rId86"/>
    <p:sldId id="636" r:id="rId87"/>
    <p:sldId id="327" r:id="rId88"/>
    <p:sldId id="328" r:id="rId8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93" d="100"/>
          <a:sy n="93" d="100"/>
        </p:scale>
        <p:origin x="54" y="29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diagrams/_rels/data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svg"/><Relationship Id="rId1" Type="http://schemas.openxmlformats.org/officeDocument/2006/relationships/image" Target="../media/image17.svg"/><Relationship Id="rId6" Type="http://schemas.openxmlformats.org/officeDocument/2006/relationships/image" Target="../media/image22.svg"/><Relationship Id="rId5" Type="http://schemas.openxmlformats.org/officeDocument/2006/relationships/image" Target="../media/image21.sv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svg"/><Relationship Id="rId1" Type="http://schemas.openxmlformats.org/officeDocument/2006/relationships/image" Target="../media/image17.svg"/><Relationship Id="rId6" Type="http://schemas.openxmlformats.org/officeDocument/2006/relationships/image" Target="../media/image22.svg"/><Relationship Id="rId5" Type="http://schemas.openxmlformats.org/officeDocument/2006/relationships/image" Target="../media/image21.sv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C3526A-3F2A-4C5B-9DE7-674B37BB9A2B}" type="doc">
      <dgm:prSet loTypeId="urn:microsoft.com/office/officeart/2016/7/layout/LinearBlockProcessNumbered" loCatId="process" qsTypeId="urn:microsoft.com/office/officeart/2005/8/quickstyle/simple1" qsCatId="simple" csTypeId="urn:microsoft.com/office/officeart/2005/8/colors/colorful5" csCatId="colorful" phldr="1"/>
      <dgm:spPr/>
      <dgm:t>
        <a:bodyPr/>
        <a:lstStyle/>
        <a:p>
          <a:endParaRPr lang="en-US"/>
        </a:p>
      </dgm:t>
    </dgm:pt>
    <dgm:pt modelId="{8DD2B288-216B-4F1A-9774-490325D2C474}">
      <dgm:prSet/>
      <dgm:spPr/>
      <dgm:t>
        <a:bodyPr/>
        <a:lstStyle/>
        <a:p>
          <a:r>
            <a:rPr lang="en-US"/>
            <a:t>Risk: Match level of services to level of risk</a:t>
          </a:r>
        </a:p>
      </dgm:t>
    </dgm:pt>
    <dgm:pt modelId="{DF552CBF-F518-40CC-812F-6548049F457F}" type="parTrans" cxnId="{2D97CE2C-3F1B-4E64-8F19-403534EA9E66}">
      <dgm:prSet/>
      <dgm:spPr/>
      <dgm:t>
        <a:bodyPr/>
        <a:lstStyle/>
        <a:p>
          <a:endParaRPr lang="en-US"/>
        </a:p>
      </dgm:t>
    </dgm:pt>
    <dgm:pt modelId="{7E50C81A-EC39-40A7-846E-5E6A73F85039}" type="sibTrans" cxnId="{2D97CE2C-3F1B-4E64-8F19-403534EA9E66}">
      <dgm:prSet phldrT="01" phldr="0"/>
      <dgm:spPr/>
      <dgm:t>
        <a:bodyPr/>
        <a:lstStyle/>
        <a:p>
          <a:r>
            <a:rPr lang="en-US"/>
            <a:t>01</a:t>
          </a:r>
        </a:p>
      </dgm:t>
    </dgm:pt>
    <dgm:pt modelId="{0B967058-41AF-4892-87F0-CDC43A28B575}">
      <dgm:prSet/>
      <dgm:spPr/>
      <dgm:t>
        <a:bodyPr/>
        <a:lstStyle/>
        <a:p>
          <a:r>
            <a:rPr lang="en-US" dirty="0"/>
            <a:t>Need: Target criminogenic needs </a:t>
          </a:r>
        </a:p>
      </dgm:t>
    </dgm:pt>
    <dgm:pt modelId="{21944594-FAA7-469F-BB8E-2DDE0056D9D6}" type="parTrans" cxnId="{AC4CCA7F-CEC5-490D-85A0-5E8367C14372}">
      <dgm:prSet/>
      <dgm:spPr/>
      <dgm:t>
        <a:bodyPr/>
        <a:lstStyle/>
        <a:p>
          <a:endParaRPr lang="en-US"/>
        </a:p>
      </dgm:t>
    </dgm:pt>
    <dgm:pt modelId="{24F450BE-2ECA-444A-BB90-BC38F35C3DAB}" type="sibTrans" cxnId="{AC4CCA7F-CEC5-490D-85A0-5E8367C14372}">
      <dgm:prSet phldrT="02" phldr="0"/>
      <dgm:spPr/>
      <dgm:t>
        <a:bodyPr/>
        <a:lstStyle/>
        <a:p>
          <a:r>
            <a:rPr lang="en-US"/>
            <a:t>02</a:t>
          </a:r>
        </a:p>
      </dgm:t>
    </dgm:pt>
    <dgm:pt modelId="{06B740AB-7780-45FE-B77B-9B197DE32A54}">
      <dgm:prSet/>
      <dgm:spPr/>
      <dgm:t>
        <a:bodyPr/>
        <a:lstStyle/>
        <a:p>
          <a:r>
            <a:rPr lang="en-US"/>
            <a:t>Responsivity: Use empirically supported approaches; also specific responsivity</a:t>
          </a:r>
        </a:p>
      </dgm:t>
    </dgm:pt>
    <dgm:pt modelId="{78114A8B-74D3-49AF-8059-39D3CF7EB639}" type="parTrans" cxnId="{32053D5D-9867-4E08-B5B1-EFE4E4E4203A}">
      <dgm:prSet/>
      <dgm:spPr/>
      <dgm:t>
        <a:bodyPr/>
        <a:lstStyle/>
        <a:p>
          <a:endParaRPr lang="en-US"/>
        </a:p>
      </dgm:t>
    </dgm:pt>
    <dgm:pt modelId="{CC1C8D14-420D-4E8A-8958-CE334D80F741}" type="sibTrans" cxnId="{32053D5D-9867-4E08-B5B1-EFE4E4E4203A}">
      <dgm:prSet phldrT="03" phldr="0"/>
      <dgm:spPr/>
      <dgm:t>
        <a:bodyPr/>
        <a:lstStyle/>
        <a:p>
          <a:r>
            <a:rPr lang="en-US"/>
            <a:t>03</a:t>
          </a:r>
        </a:p>
      </dgm:t>
    </dgm:pt>
    <dgm:pt modelId="{5B76C8D0-E51E-45A5-A329-8BAEAF07175E}" type="pres">
      <dgm:prSet presAssocID="{54C3526A-3F2A-4C5B-9DE7-674B37BB9A2B}" presName="Name0" presStyleCnt="0">
        <dgm:presLayoutVars>
          <dgm:animLvl val="lvl"/>
          <dgm:resizeHandles val="exact"/>
        </dgm:presLayoutVars>
      </dgm:prSet>
      <dgm:spPr/>
    </dgm:pt>
    <dgm:pt modelId="{901373BB-C69A-4ECF-88A9-14ECF95799A5}" type="pres">
      <dgm:prSet presAssocID="{8DD2B288-216B-4F1A-9774-490325D2C474}" presName="compositeNode" presStyleCnt="0">
        <dgm:presLayoutVars>
          <dgm:bulletEnabled val="1"/>
        </dgm:presLayoutVars>
      </dgm:prSet>
      <dgm:spPr/>
    </dgm:pt>
    <dgm:pt modelId="{47E458D2-A779-4B0F-946A-EDD0B3F685D8}" type="pres">
      <dgm:prSet presAssocID="{8DD2B288-216B-4F1A-9774-490325D2C474}" presName="bgRect" presStyleLbl="alignNode1" presStyleIdx="0" presStyleCnt="3"/>
      <dgm:spPr/>
    </dgm:pt>
    <dgm:pt modelId="{C0CF0606-4249-4584-82FA-D573A516C80A}" type="pres">
      <dgm:prSet presAssocID="{7E50C81A-EC39-40A7-846E-5E6A73F85039}" presName="sibTransNodeRect" presStyleLbl="alignNode1" presStyleIdx="0" presStyleCnt="3">
        <dgm:presLayoutVars>
          <dgm:chMax val="0"/>
          <dgm:bulletEnabled val="1"/>
        </dgm:presLayoutVars>
      </dgm:prSet>
      <dgm:spPr/>
    </dgm:pt>
    <dgm:pt modelId="{BCAF6852-25E0-4E8C-BEE2-E74832D1CD38}" type="pres">
      <dgm:prSet presAssocID="{8DD2B288-216B-4F1A-9774-490325D2C474}" presName="nodeRect" presStyleLbl="alignNode1" presStyleIdx="0" presStyleCnt="3">
        <dgm:presLayoutVars>
          <dgm:bulletEnabled val="1"/>
        </dgm:presLayoutVars>
      </dgm:prSet>
      <dgm:spPr/>
    </dgm:pt>
    <dgm:pt modelId="{F63D5339-D75F-4CB0-B184-FFFD9E146747}" type="pres">
      <dgm:prSet presAssocID="{7E50C81A-EC39-40A7-846E-5E6A73F85039}" presName="sibTrans" presStyleCnt="0"/>
      <dgm:spPr/>
    </dgm:pt>
    <dgm:pt modelId="{8D0A6DE0-BACD-4EC6-AA6D-4B3158C7DFF2}" type="pres">
      <dgm:prSet presAssocID="{0B967058-41AF-4892-87F0-CDC43A28B575}" presName="compositeNode" presStyleCnt="0">
        <dgm:presLayoutVars>
          <dgm:bulletEnabled val="1"/>
        </dgm:presLayoutVars>
      </dgm:prSet>
      <dgm:spPr/>
    </dgm:pt>
    <dgm:pt modelId="{A64001AF-0137-449D-9D2C-D3735F776ED1}" type="pres">
      <dgm:prSet presAssocID="{0B967058-41AF-4892-87F0-CDC43A28B575}" presName="bgRect" presStyleLbl="alignNode1" presStyleIdx="1" presStyleCnt="3"/>
      <dgm:spPr/>
    </dgm:pt>
    <dgm:pt modelId="{EBE75F58-C180-4CD5-A623-C8DF599BE65D}" type="pres">
      <dgm:prSet presAssocID="{24F450BE-2ECA-444A-BB90-BC38F35C3DAB}" presName="sibTransNodeRect" presStyleLbl="alignNode1" presStyleIdx="1" presStyleCnt="3">
        <dgm:presLayoutVars>
          <dgm:chMax val="0"/>
          <dgm:bulletEnabled val="1"/>
        </dgm:presLayoutVars>
      </dgm:prSet>
      <dgm:spPr/>
    </dgm:pt>
    <dgm:pt modelId="{2F585CEB-D04D-44D5-BC2A-8FF5DCD5BBDF}" type="pres">
      <dgm:prSet presAssocID="{0B967058-41AF-4892-87F0-CDC43A28B575}" presName="nodeRect" presStyleLbl="alignNode1" presStyleIdx="1" presStyleCnt="3">
        <dgm:presLayoutVars>
          <dgm:bulletEnabled val="1"/>
        </dgm:presLayoutVars>
      </dgm:prSet>
      <dgm:spPr/>
    </dgm:pt>
    <dgm:pt modelId="{3842BCF7-9162-43B6-93DD-9B371AAEB5DD}" type="pres">
      <dgm:prSet presAssocID="{24F450BE-2ECA-444A-BB90-BC38F35C3DAB}" presName="sibTrans" presStyleCnt="0"/>
      <dgm:spPr/>
    </dgm:pt>
    <dgm:pt modelId="{39220836-68FF-4CF0-9687-B7BC7D732FDE}" type="pres">
      <dgm:prSet presAssocID="{06B740AB-7780-45FE-B77B-9B197DE32A54}" presName="compositeNode" presStyleCnt="0">
        <dgm:presLayoutVars>
          <dgm:bulletEnabled val="1"/>
        </dgm:presLayoutVars>
      </dgm:prSet>
      <dgm:spPr/>
    </dgm:pt>
    <dgm:pt modelId="{16475540-8294-440C-BCD9-9D25F5D6821D}" type="pres">
      <dgm:prSet presAssocID="{06B740AB-7780-45FE-B77B-9B197DE32A54}" presName="bgRect" presStyleLbl="alignNode1" presStyleIdx="2" presStyleCnt="3"/>
      <dgm:spPr/>
    </dgm:pt>
    <dgm:pt modelId="{E83E4BF1-7402-4CCD-B5B3-410E0824EDFE}" type="pres">
      <dgm:prSet presAssocID="{CC1C8D14-420D-4E8A-8958-CE334D80F741}" presName="sibTransNodeRect" presStyleLbl="alignNode1" presStyleIdx="2" presStyleCnt="3">
        <dgm:presLayoutVars>
          <dgm:chMax val="0"/>
          <dgm:bulletEnabled val="1"/>
        </dgm:presLayoutVars>
      </dgm:prSet>
      <dgm:spPr/>
    </dgm:pt>
    <dgm:pt modelId="{16B8EBB2-FAF4-41C8-89A0-E964C5009EAC}" type="pres">
      <dgm:prSet presAssocID="{06B740AB-7780-45FE-B77B-9B197DE32A54}" presName="nodeRect" presStyleLbl="alignNode1" presStyleIdx="2" presStyleCnt="3">
        <dgm:presLayoutVars>
          <dgm:bulletEnabled val="1"/>
        </dgm:presLayoutVars>
      </dgm:prSet>
      <dgm:spPr/>
    </dgm:pt>
  </dgm:ptLst>
  <dgm:cxnLst>
    <dgm:cxn modelId="{BCC01402-B51B-4ECB-A92D-D47E64FEBA77}" type="presOf" srcId="{8DD2B288-216B-4F1A-9774-490325D2C474}" destId="{47E458D2-A779-4B0F-946A-EDD0B3F685D8}" srcOrd="0" destOrd="0" presId="urn:microsoft.com/office/officeart/2016/7/layout/LinearBlockProcessNumbered"/>
    <dgm:cxn modelId="{7ECF4D16-4EA5-4FED-8094-A06C93C1F403}" type="presOf" srcId="{8DD2B288-216B-4F1A-9774-490325D2C474}" destId="{BCAF6852-25E0-4E8C-BEE2-E74832D1CD38}" srcOrd="1" destOrd="0" presId="urn:microsoft.com/office/officeart/2016/7/layout/LinearBlockProcessNumbered"/>
    <dgm:cxn modelId="{89B5871D-1627-4BA6-8F64-7AB328D9E4DC}" type="presOf" srcId="{CC1C8D14-420D-4E8A-8958-CE334D80F741}" destId="{E83E4BF1-7402-4CCD-B5B3-410E0824EDFE}" srcOrd="0" destOrd="0" presId="urn:microsoft.com/office/officeart/2016/7/layout/LinearBlockProcessNumbered"/>
    <dgm:cxn modelId="{AC15322B-D92A-41E2-A522-3B77AD0C99D5}" type="presOf" srcId="{0B967058-41AF-4892-87F0-CDC43A28B575}" destId="{A64001AF-0137-449D-9D2C-D3735F776ED1}" srcOrd="0" destOrd="0" presId="urn:microsoft.com/office/officeart/2016/7/layout/LinearBlockProcessNumbered"/>
    <dgm:cxn modelId="{2D97CE2C-3F1B-4E64-8F19-403534EA9E66}" srcId="{54C3526A-3F2A-4C5B-9DE7-674B37BB9A2B}" destId="{8DD2B288-216B-4F1A-9774-490325D2C474}" srcOrd="0" destOrd="0" parTransId="{DF552CBF-F518-40CC-812F-6548049F457F}" sibTransId="{7E50C81A-EC39-40A7-846E-5E6A73F85039}"/>
    <dgm:cxn modelId="{8EEDAA2E-BC7B-4C41-8A25-01BF78DF7043}" type="presOf" srcId="{06B740AB-7780-45FE-B77B-9B197DE32A54}" destId="{16B8EBB2-FAF4-41C8-89A0-E964C5009EAC}" srcOrd="1" destOrd="0" presId="urn:microsoft.com/office/officeart/2016/7/layout/LinearBlockProcessNumbered"/>
    <dgm:cxn modelId="{32053D5D-9867-4E08-B5B1-EFE4E4E4203A}" srcId="{54C3526A-3F2A-4C5B-9DE7-674B37BB9A2B}" destId="{06B740AB-7780-45FE-B77B-9B197DE32A54}" srcOrd="2" destOrd="0" parTransId="{78114A8B-74D3-49AF-8059-39D3CF7EB639}" sibTransId="{CC1C8D14-420D-4E8A-8958-CE334D80F741}"/>
    <dgm:cxn modelId="{13FDAD41-90CF-4543-B163-C841C72C9232}" type="presOf" srcId="{7E50C81A-EC39-40A7-846E-5E6A73F85039}" destId="{C0CF0606-4249-4584-82FA-D573A516C80A}" srcOrd="0" destOrd="0" presId="urn:microsoft.com/office/officeart/2016/7/layout/LinearBlockProcessNumbered"/>
    <dgm:cxn modelId="{72D2455A-3877-489E-A4C5-CBA4CB7E3A87}" type="presOf" srcId="{06B740AB-7780-45FE-B77B-9B197DE32A54}" destId="{16475540-8294-440C-BCD9-9D25F5D6821D}" srcOrd="0" destOrd="0" presId="urn:microsoft.com/office/officeart/2016/7/layout/LinearBlockProcessNumbered"/>
    <dgm:cxn modelId="{AC4CCA7F-CEC5-490D-85A0-5E8367C14372}" srcId="{54C3526A-3F2A-4C5B-9DE7-674B37BB9A2B}" destId="{0B967058-41AF-4892-87F0-CDC43A28B575}" srcOrd="1" destOrd="0" parTransId="{21944594-FAA7-469F-BB8E-2DDE0056D9D6}" sibTransId="{24F450BE-2ECA-444A-BB90-BC38F35C3DAB}"/>
    <dgm:cxn modelId="{E4416EDE-754A-44D4-95B5-55744AA6121A}" type="presOf" srcId="{24F450BE-2ECA-444A-BB90-BC38F35C3DAB}" destId="{EBE75F58-C180-4CD5-A623-C8DF599BE65D}" srcOrd="0" destOrd="0" presId="urn:microsoft.com/office/officeart/2016/7/layout/LinearBlockProcessNumbered"/>
    <dgm:cxn modelId="{F3EB50F2-5997-43B0-BBBB-FBFE907605C7}" type="presOf" srcId="{54C3526A-3F2A-4C5B-9DE7-674B37BB9A2B}" destId="{5B76C8D0-E51E-45A5-A329-8BAEAF07175E}" srcOrd="0" destOrd="0" presId="urn:microsoft.com/office/officeart/2016/7/layout/LinearBlockProcessNumbered"/>
    <dgm:cxn modelId="{4D8563FD-F74A-471B-A472-4E03E3114DDF}" type="presOf" srcId="{0B967058-41AF-4892-87F0-CDC43A28B575}" destId="{2F585CEB-D04D-44D5-BC2A-8FF5DCD5BBDF}" srcOrd="1" destOrd="0" presId="urn:microsoft.com/office/officeart/2016/7/layout/LinearBlockProcessNumbered"/>
    <dgm:cxn modelId="{A3953E88-913F-43F2-AEC3-BCB565E4D26A}" type="presParOf" srcId="{5B76C8D0-E51E-45A5-A329-8BAEAF07175E}" destId="{901373BB-C69A-4ECF-88A9-14ECF95799A5}" srcOrd="0" destOrd="0" presId="urn:microsoft.com/office/officeart/2016/7/layout/LinearBlockProcessNumbered"/>
    <dgm:cxn modelId="{63D7EEBD-D756-485B-BF8A-D0BC3211E26E}" type="presParOf" srcId="{901373BB-C69A-4ECF-88A9-14ECF95799A5}" destId="{47E458D2-A779-4B0F-946A-EDD0B3F685D8}" srcOrd="0" destOrd="0" presId="urn:microsoft.com/office/officeart/2016/7/layout/LinearBlockProcessNumbered"/>
    <dgm:cxn modelId="{D8DFF030-68FC-4C05-8B75-E958592614C9}" type="presParOf" srcId="{901373BB-C69A-4ECF-88A9-14ECF95799A5}" destId="{C0CF0606-4249-4584-82FA-D573A516C80A}" srcOrd="1" destOrd="0" presId="urn:microsoft.com/office/officeart/2016/7/layout/LinearBlockProcessNumbered"/>
    <dgm:cxn modelId="{F81F0004-1497-462B-9ADF-0857E9D57ECC}" type="presParOf" srcId="{901373BB-C69A-4ECF-88A9-14ECF95799A5}" destId="{BCAF6852-25E0-4E8C-BEE2-E74832D1CD38}" srcOrd="2" destOrd="0" presId="urn:microsoft.com/office/officeart/2016/7/layout/LinearBlockProcessNumbered"/>
    <dgm:cxn modelId="{83A60EEA-6C05-4E4A-A638-17C574EA4EA3}" type="presParOf" srcId="{5B76C8D0-E51E-45A5-A329-8BAEAF07175E}" destId="{F63D5339-D75F-4CB0-B184-FFFD9E146747}" srcOrd="1" destOrd="0" presId="urn:microsoft.com/office/officeart/2016/7/layout/LinearBlockProcessNumbered"/>
    <dgm:cxn modelId="{ADC10223-0A07-4541-9EDA-F50C1276BC37}" type="presParOf" srcId="{5B76C8D0-E51E-45A5-A329-8BAEAF07175E}" destId="{8D0A6DE0-BACD-4EC6-AA6D-4B3158C7DFF2}" srcOrd="2" destOrd="0" presId="urn:microsoft.com/office/officeart/2016/7/layout/LinearBlockProcessNumbered"/>
    <dgm:cxn modelId="{05FD57F4-A264-40B6-B946-62782A1BEACC}" type="presParOf" srcId="{8D0A6DE0-BACD-4EC6-AA6D-4B3158C7DFF2}" destId="{A64001AF-0137-449D-9D2C-D3735F776ED1}" srcOrd="0" destOrd="0" presId="urn:microsoft.com/office/officeart/2016/7/layout/LinearBlockProcessNumbered"/>
    <dgm:cxn modelId="{2300D605-EDAA-421E-B446-66396EA704DF}" type="presParOf" srcId="{8D0A6DE0-BACD-4EC6-AA6D-4B3158C7DFF2}" destId="{EBE75F58-C180-4CD5-A623-C8DF599BE65D}" srcOrd="1" destOrd="0" presId="urn:microsoft.com/office/officeart/2016/7/layout/LinearBlockProcessNumbered"/>
    <dgm:cxn modelId="{27D811E6-A605-4947-90FE-EE9308CF986D}" type="presParOf" srcId="{8D0A6DE0-BACD-4EC6-AA6D-4B3158C7DFF2}" destId="{2F585CEB-D04D-44D5-BC2A-8FF5DCD5BBDF}" srcOrd="2" destOrd="0" presId="urn:microsoft.com/office/officeart/2016/7/layout/LinearBlockProcessNumbered"/>
    <dgm:cxn modelId="{AFD68437-2A06-4EF6-867A-5440327F1146}" type="presParOf" srcId="{5B76C8D0-E51E-45A5-A329-8BAEAF07175E}" destId="{3842BCF7-9162-43B6-93DD-9B371AAEB5DD}" srcOrd="3" destOrd="0" presId="urn:microsoft.com/office/officeart/2016/7/layout/LinearBlockProcessNumbered"/>
    <dgm:cxn modelId="{B595A82B-0B2B-4D2B-9E28-A46A3610147D}" type="presParOf" srcId="{5B76C8D0-E51E-45A5-A329-8BAEAF07175E}" destId="{39220836-68FF-4CF0-9687-B7BC7D732FDE}" srcOrd="4" destOrd="0" presId="urn:microsoft.com/office/officeart/2016/7/layout/LinearBlockProcessNumbered"/>
    <dgm:cxn modelId="{1A00AD33-8251-46D8-A1A1-C2F1C752592E}" type="presParOf" srcId="{39220836-68FF-4CF0-9687-B7BC7D732FDE}" destId="{16475540-8294-440C-BCD9-9D25F5D6821D}" srcOrd="0" destOrd="0" presId="urn:microsoft.com/office/officeart/2016/7/layout/LinearBlockProcessNumbered"/>
    <dgm:cxn modelId="{6FAA9209-046D-469D-8B99-9158E193BFD0}" type="presParOf" srcId="{39220836-68FF-4CF0-9687-B7BC7D732FDE}" destId="{E83E4BF1-7402-4CCD-B5B3-410E0824EDFE}" srcOrd="1" destOrd="0" presId="urn:microsoft.com/office/officeart/2016/7/layout/LinearBlockProcessNumbered"/>
    <dgm:cxn modelId="{D82AD299-E955-448B-B6E6-47C9023084BF}" type="presParOf" srcId="{39220836-68FF-4CF0-9687-B7BC7D732FDE}" destId="{16B8EBB2-FAF4-41C8-89A0-E964C5009EAC}"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7A433C-D089-4C8D-9300-791975D45C6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37160B2-D773-4114-B1DD-7908C79A4981}">
      <dgm:prSet/>
      <dgm:spPr/>
      <dgm:t>
        <a:bodyPr/>
        <a:lstStyle/>
        <a:p>
          <a:pPr>
            <a:defRPr cap="all"/>
          </a:pPr>
          <a:r>
            <a:rPr lang="en-US"/>
            <a:t>Assess and classify clients according to risk</a:t>
          </a:r>
        </a:p>
      </dgm:t>
    </dgm:pt>
    <dgm:pt modelId="{7ECB25A9-BACB-4FE2-B915-9F94314ECB30}" type="parTrans" cxnId="{329559CC-71AC-4E13-B794-9A238D7BEBC2}">
      <dgm:prSet/>
      <dgm:spPr/>
      <dgm:t>
        <a:bodyPr/>
        <a:lstStyle/>
        <a:p>
          <a:endParaRPr lang="en-US"/>
        </a:p>
      </dgm:t>
    </dgm:pt>
    <dgm:pt modelId="{5023B34A-FE1C-409D-A02F-501C073A7FFE}" type="sibTrans" cxnId="{329559CC-71AC-4E13-B794-9A238D7BEBC2}">
      <dgm:prSet/>
      <dgm:spPr/>
      <dgm:t>
        <a:bodyPr/>
        <a:lstStyle/>
        <a:p>
          <a:endParaRPr lang="en-US"/>
        </a:p>
      </dgm:t>
    </dgm:pt>
    <dgm:pt modelId="{C3E8BA47-D785-4788-AD71-6AC3247DDD3D}">
      <dgm:prSet/>
      <dgm:spPr/>
      <dgm:t>
        <a:bodyPr/>
        <a:lstStyle/>
        <a:p>
          <a:pPr>
            <a:defRPr cap="all"/>
          </a:pPr>
          <a:r>
            <a:rPr lang="en-US"/>
            <a:t>Assess treatment needs</a:t>
          </a:r>
        </a:p>
      </dgm:t>
    </dgm:pt>
    <dgm:pt modelId="{371A082C-1938-463E-8F48-4BAF068A5890}" type="parTrans" cxnId="{5373714E-19DD-451D-BAFE-DCFAEAA7400D}">
      <dgm:prSet/>
      <dgm:spPr/>
      <dgm:t>
        <a:bodyPr/>
        <a:lstStyle/>
        <a:p>
          <a:endParaRPr lang="en-US"/>
        </a:p>
      </dgm:t>
    </dgm:pt>
    <dgm:pt modelId="{1DE00226-DAC2-44EE-865B-4EAB231AD9B3}" type="sibTrans" cxnId="{5373714E-19DD-451D-BAFE-DCFAEAA7400D}">
      <dgm:prSet/>
      <dgm:spPr/>
      <dgm:t>
        <a:bodyPr/>
        <a:lstStyle/>
        <a:p>
          <a:endParaRPr lang="en-US"/>
        </a:p>
      </dgm:t>
    </dgm:pt>
    <dgm:pt modelId="{BF374379-47AE-467F-9585-1AD6206857A0}">
      <dgm:prSet/>
      <dgm:spPr/>
      <dgm:t>
        <a:bodyPr/>
        <a:lstStyle/>
        <a:p>
          <a:pPr>
            <a:defRPr cap="all"/>
          </a:pPr>
          <a:r>
            <a:rPr lang="en-US"/>
            <a:t>Assess protective factors</a:t>
          </a:r>
        </a:p>
      </dgm:t>
    </dgm:pt>
    <dgm:pt modelId="{6C4EBBA0-5490-4D8B-969D-7C863617681C}" type="parTrans" cxnId="{B9E02650-1493-4B7A-B628-D934AFA6981D}">
      <dgm:prSet/>
      <dgm:spPr/>
      <dgm:t>
        <a:bodyPr/>
        <a:lstStyle/>
        <a:p>
          <a:endParaRPr lang="en-US"/>
        </a:p>
      </dgm:t>
    </dgm:pt>
    <dgm:pt modelId="{E08E7D68-ED7A-441C-A860-AFDA800E71F9}" type="sibTrans" cxnId="{B9E02650-1493-4B7A-B628-D934AFA6981D}">
      <dgm:prSet/>
      <dgm:spPr/>
      <dgm:t>
        <a:bodyPr/>
        <a:lstStyle/>
        <a:p>
          <a:endParaRPr lang="en-US"/>
        </a:p>
      </dgm:t>
    </dgm:pt>
    <dgm:pt modelId="{02555D14-9756-4696-973B-D29B59A2F163}">
      <dgm:prSet/>
      <dgm:spPr/>
      <dgm:t>
        <a:bodyPr/>
        <a:lstStyle/>
        <a:p>
          <a:pPr>
            <a:defRPr cap="all"/>
          </a:pPr>
          <a:r>
            <a:rPr lang="en-US"/>
            <a:t>Conduct comprehensive assessment to develop understanding of specific responsivity  </a:t>
          </a:r>
        </a:p>
      </dgm:t>
    </dgm:pt>
    <dgm:pt modelId="{D6983F2B-FCB2-498F-8E36-A6B6C90374D5}" type="parTrans" cxnId="{0579437B-B944-4105-B85A-5D84CE2FDFEF}">
      <dgm:prSet/>
      <dgm:spPr/>
      <dgm:t>
        <a:bodyPr/>
        <a:lstStyle/>
        <a:p>
          <a:endParaRPr lang="en-US"/>
        </a:p>
      </dgm:t>
    </dgm:pt>
    <dgm:pt modelId="{01C3EDCA-5E06-4F4F-B34F-986116FFD171}" type="sibTrans" cxnId="{0579437B-B944-4105-B85A-5D84CE2FDFEF}">
      <dgm:prSet/>
      <dgm:spPr/>
      <dgm:t>
        <a:bodyPr/>
        <a:lstStyle/>
        <a:p>
          <a:endParaRPr lang="en-US"/>
        </a:p>
      </dgm:t>
    </dgm:pt>
    <dgm:pt modelId="{690402FE-FF3C-43C8-9F8E-12DF6ABBDE52}">
      <dgm:prSet/>
      <dgm:spPr/>
      <dgm:t>
        <a:bodyPr/>
        <a:lstStyle/>
        <a:p>
          <a:pPr>
            <a:defRPr cap="all"/>
          </a:pPr>
          <a:r>
            <a:rPr lang="en-US"/>
            <a:t>Develop understanding of the narrative underlying risks, needs, and responsivity factors</a:t>
          </a:r>
        </a:p>
      </dgm:t>
    </dgm:pt>
    <dgm:pt modelId="{19420677-8DA8-4892-8F7D-1F5597A6DFAD}" type="parTrans" cxnId="{92CB410E-4970-41BD-99A4-2FC9AC54B045}">
      <dgm:prSet/>
      <dgm:spPr/>
      <dgm:t>
        <a:bodyPr/>
        <a:lstStyle/>
        <a:p>
          <a:endParaRPr lang="en-US"/>
        </a:p>
      </dgm:t>
    </dgm:pt>
    <dgm:pt modelId="{B2BEF5AD-D2C2-4271-9A4D-29D5F6286523}" type="sibTrans" cxnId="{92CB410E-4970-41BD-99A4-2FC9AC54B045}">
      <dgm:prSet/>
      <dgm:spPr/>
      <dgm:t>
        <a:bodyPr/>
        <a:lstStyle/>
        <a:p>
          <a:endParaRPr lang="en-US"/>
        </a:p>
      </dgm:t>
    </dgm:pt>
    <dgm:pt modelId="{0C0DAEE1-B31F-4507-8974-2044E066C99F}">
      <dgm:prSet/>
      <dgm:spPr/>
      <dgm:t>
        <a:bodyPr/>
        <a:lstStyle/>
        <a:p>
          <a:pPr>
            <a:defRPr cap="all"/>
          </a:pPr>
          <a:r>
            <a:rPr lang="en-US"/>
            <a:t>Formulate initial hypotheses about how risk/need factors map onto the Good Lives Model goals that we will explore in depth</a:t>
          </a:r>
        </a:p>
      </dgm:t>
    </dgm:pt>
    <dgm:pt modelId="{358B23D4-39D9-4EE4-A2AD-68F5E465399A}" type="parTrans" cxnId="{6EC0D4E3-114C-41A1-B8B5-4046F80CA0AC}">
      <dgm:prSet/>
      <dgm:spPr/>
      <dgm:t>
        <a:bodyPr/>
        <a:lstStyle/>
        <a:p>
          <a:endParaRPr lang="en-US"/>
        </a:p>
      </dgm:t>
    </dgm:pt>
    <dgm:pt modelId="{19557E9F-9753-48B9-9EE6-4F208ECAE9EF}" type="sibTrans" cxnId="{6EC0D4E3-114C-41A1-B8B5-4046F80CA0AC}">
      <dgm:prSet/>
      <dgm:spPr/>
      <dgm:t>
        <a:bodyPr/>
        <a:lstStyle/>
        <a:p>
          <a:endParaRPr lang="en-US"/>
        </a:p>
      </dgm:t>
    </dgm:pt>
    <dgm:pt modelId="{5783B375-7148-4767-87F3-CCBF85E3108D}" type="pres">
      <dgm:prSet presAssocID="{987A433C-D089-4C8D-9300-791975D45C6A}" presName="root" presStyleCnt="0">
        <dgm:presLayoutVars>
          <dgm:dir/>
          <dgm:resizeHandles val="exact"/>
        </dgm:presLayoutVars>
      </dgm:prSet>
      <dgm:spPr/>
    </dgm:pt>
    <dgm:pt modelId="{4293CF8D-28B6-41CA-8564-B3192EE7F8BB}" type="pres">
      <dgm:prSet presAssocID="{C37160B2-D773-4114-B1DD-7908C79A4981}" presName="compNode" presStyleCnt="0"/>
      <dgm:spPr/>
    </dgm:pt>
    <dgm:pt modelId="{A6316D7F-A923-4006-A85E-7D09A6D7777B}" type="pres">
      <dgm:prSet presAssocID="{C37160B2-D773-4114-B1DD-7908C79A4981}" presName="iconBgRect" presStyleLbl="bgShp" presStyleIdx="0" presStyleCnt="6"/>
      <dgm:spPr/>
    </dgm:pt>
    <dgm:pt modelId="{F5743402-837D-4DC4-AB76-2F6B5F9B302E}" type="pres">
      <dgm:prSet presAssocID="{C37160B2-D773-4114-B1DD-7908C79A4981}" presName="iconRect" presStyleLbl="node1" presStyleIdx="0"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Magnifying glass"/>
        </a:ext>
      </dgm:extLst>
    </dgm:pt>
    <dgm:pt modelId="{52D5184B-C15A-4DA2-9B48-EC4BF0C41E93}" type="pres">
      <dgm:prSet presAssocID="{C37160B2-D773-4114-B1DD-7908C79A4981}" presName="spaceRect" presStyleCnt="0"/>
      <dgm:spPr/>
    </dgm:pt>
    <dgm:pt modelId="{12F11BF3-95C7-48B7-9D47-38264E41DFC9}" type="pres">
      <dgm:prSet presAssocID="{C37160B2-D773-4114-B1DD-7908C79A4981}" presName="textRect" presStyleLbl="revTx" presStyleIdx="0" presStyleCnt="6">
        <dgm:presLayoutVars>
          <dgm:chMax val="1"/>
          <dgm:chPref val="1"/>
        </dgm:presLayoutVars>
      </dgm:prSet>
      <dgm:spPr/>
    </dgm:pt>
    <dgm:pt modelId="{0BB37A36-8C3E-4F75-A4F8-6285E5A1DD34}" type="pres">
      <dgm:prSet presAssocID="{5023B34A-FE1C-409D-A02F-501C073A7FFE}" presName="sibTrans" presStyleCnt="0"/>
      <dgm:spPr/>
    </dgm:pt>
    <dgm:pt modelId="{7D0F13E6-DDAB-4D47-9BF4-107528B21F8E}" type="pres">
      <dgm:prSet presAssocID="{C3E8BA47-D785-4788-AD71-6AC3247DDD3D}" presName="compNode" presStyleCnt="0"/>
      <dgm:spPr/>
    </dgm:pt>
    <dgm:pt modelId="{C7512FD5-F259-463C-AF1A-3BE71A71F881}" type="pres">
      <dgm:prSet presAssocID="{C3E8BA47-D785-4788-AD71-6AC3247DDD3D}" presName="iconBgRect" presStyleLbl="bgShp" presStyleIdx="1" presStyleCnt="6"/>
      <dgm:spPr/>
    </dgm:pt>
    <dgm:pt modelId="{AD805790-2744-4BE3-A69F-74CFF71AE838}" type="pres">
      <dgm:prSet presAssocID="{C3E8BA47-D785-4788-AD71-6AC3247DDD3D}" presName="iconRect" presStyleLbl="node1" presStyleIdx="1"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C1F289BF-B1BC-4B90-8DA4-84B09E4B230C}" type="pres">
      <dgm:prSet presAssocID="{C3E8BA47-D785-4788-AD71-6AC3247DDD3D}" presName="spaceRect" presStyleCnt="0"/>
      <dgm:spPr/>
    </dgm:pt>
    <dgm:pt modelId="{65C8F7FC-5B14-4988-AF41-A5782A6EDAED}" type="pres">
      <dgm:prSet presAssocID="{C3E8BA47-D785-4788-AD71-6AC3247DDD3D}" presName="textRect" presStyleLbl="revTx" presStyleIdx="1" presStyleCnt="6">
        <dgm:presLayoutVars>
          <dgm:chMax val="1"/>
          <dgm:chPref val="1"/>
        </dgm:presLayoutVars>
      </dgm:prSet>
      <dgm:spPr/>
    </dgm:pt>
    <dgm:pt modelId="{5A8C2097-9A33-4AB7-B89C-097BC5267843}" type="pres">
      <dgm:prSet presAssocID="{1DE00226-DAC2-44EE-865B-4EAB231AD9B3}" presName="sibTrans" presStyleCnt="0"/>
      <dgm:spPr/>
    </dgm:pt>
    <dgm:pt modelId="{84285F91-5B72-4C62-93C4-C107771615D6}" type="pres">
      <dgm:prSet presAssocID="{BF374379-47AE-467F-9585-1AD6206857A0}" presName="compNode" presStyleCnt="0"/>
      <dgm:spPr/>
    </dgm:pt>
    <dgm:pt modelId="{148D00AA-A834-4D8F-951B-F62C6765BE5C}" type="pres">
      <dgm:prSet presAssocID="{BF374379-47AE-467F-9585-1AD6206857A0}" presName="iconBgRect" presStyleLbl="bgShp" presStyleIdx="2" presStyleCnt="6"/>
      <dgm:spPr/>
    </dgm:pt>
    <dgm:pt modelId="{6566CF6E-AAF1-40F4-B2DB-368C63155DCC}" type="pres">
      <dgm:prSet presAssocID="{BF374379-47AE-467F-9585-1AD6206857A0}" presName="iconRect" presStyleLbl="node1" presStyleIdx="2"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heckmark"/>
        </a:ext>
      </dgm:extLst>
    </dgm:pt>
    <dgm:pt modelId="{B2BA7BF2-4C15-4902-8620-6E51008C6597}" type="pres">
      <dgm:prSet presAssocID="{BF374379-47AE-467F-9585-1AD6206857A0}" presName="spaceRect" presStyleCnt="0"/>
      <dgm:spPr/>
    </dgm:pt>
    <dgm:pt modelId="{B309DF78-1D62-495E-9847-D854B5AE62A9}" type="pres">
      <dgm:prSet presAssocID="{BF374379-47AE-467F-9585-1AD6206857A0}" presName="textRect" presStyleLbl="revTx" presStyleIdx="2" presStyleCnt="6">
        <dgm:presLayoutVars>
          <dgm:chMax val="1"/>
          <dgm:chPref val="1"/>
        </dgm:presLayoutVars>
      </dgm:prSet>
      <dgm:spPr/>
    </dgm:pt>
    <dgm:pt modelId="{BE2682ED-CD34-4E76-A715-CBC10085E331}" type="pres">
      <dgm:prSet presAssocID="{E08E7D68-ED7A-441C-A860-AFDA800E71F9}" presName="sibTrans" presStyleCnt="0"/>
      <dgm:spPr/>
    </dgm:pt>
    <dgm:pt modelId="{A32DDD8C-6591-4BC2-8A55-E70C33C45CF4}" type="pres">
      <dgm:prSet presAssocID="{02555D14-9756-4696-973B-D29B59A2F163}" presName="compNode" presStyleCnt="0"/>
      <dgm:spPr/>
    </dgm:pt>
    <dgm:pt modelId="{DAB832A6-B82B-4ADA-A938-73404C525F17}" type="pres">
      <dgm:prSet presAssocID="{02555D14-9756-4696-973B-D29B59A2F163}" presName="iconBgRect" presStyleLbl="bgShp" presStyleIdx="3" presStyleCnt="6"/>
      <dgm:spPr/>
    </dgm:pt>
    <dgm:pt modelId="{A02ADEBC-9D84-4854-8AFD-9674C81F039E}" type="pres">
      <dgm:prSet presAssocID="{02555D14-9756-4696-973B-D29B59A2F163}" presName="iconRect" presStyleLbl="node1" presStyleIdx="3"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2B5CE9A0-A35F-4A02-ACC9-EF5CF4E16326}" type="pres">
      <dgm:prSet presAssocID="{02555D14-9756-4696-973B-D29B59A2F163}" presName="spaceRect" presStyleCnt="0"/>
      <dgm:spPr/>
    </dgm:pt>
    <dgm:pt modelId="{409CCFA2-FCCA-4136-80C5-FC2872C29743}" type="pres">
      <dgm:prSet presAssocID="{02555D14-9756-4696-973B-D29B59A2F163}" presName="textRect" presStyleLbl="revTx" presStyleIdx="3" presStyleCnt="6">
        <dgm:presLayoutVars>
          <dgm:chMax val="1"/>
          <dgm:chPref val="1"/>
        </dgm:presLayoutVars>
      </dgm:prSet>
      <dgm:spPr/>
    </dgm:pt>
    <dgm:pt modelId="{0A69A2FF-1898-4769-8B84-E940DBB695B9}" type="pres">
      <dgm:prSet presAssocID="{01C3EDCA-5E06-4F4F-B34F-986116FFD171}" presName="sibTrans" presStyleCnt="0"/>
      <dgm:spPr/>
    </dgm:pt>
    <dgm:pt modelId="{B7C61B4F-8DB6-40E9-8A79-BFF1351CA569}" type="pres">
      <dgm:prSet presAssocID="{690402FE-FF3C-43C8-9F8E-12DF6ABBDE52}" presName="compNode" presStyleCnt="0"/>
      <dgm:spPr/>
    </dgm:pt>
    <dgm:pt modelId="{559B3A63-489D-429C-85F6-0097DA99A751}" type="pres">
      <dgm:prSet presAssocID="{690402FE-FF3C-43C8-9F8E-12DF6ABBDE52}" presName="iconBgRect" presStyleLbl="bgShp" presStyleIdx="4" presStyleCnt="6"/>
      <dgm:spPr/>
    </dgm:pt>
    <dgm:pt modelId="{B6B16E1E-E3CD-49F8-BD82-70F9F6396EE4}" type="pres">
      <dgm:prSet presAssocID="{690402FE-FF3C-43C8-9F8E-12DF6ABBDE52}" presName="iconRect" presStyleLbl="node1" presStyleIdx="4"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Questions"/>
        </a:ext>
      </dgm:extLst>
    </dgm:pt>
    <dgm:pt modelId="{F016752D-B6EB-4222-8D86-FA0F84595D1C}" type="pres">
      <dgm:prSet presAssocID="{690402FE-FF3C-43C8-9F8E-12DF6ABBDE52}" presName="spaceRect" presStyleCnt="0"/>
      <dgm:spPr/>
    </dgm:pt>
    <dgm:pt modelId="{D847AB62-576B-44EE-988D-B35758C57025}" type="pres">
      <dgm:prSet presAssocID="{690402FE-FF3C-43C8-9F8E-12DF6ABBDE52}" presName="textRect" presStyleLbl="revTx" presStyleIdx="4" presStyleCnt="6">
        <dgm:presLayoutVars>
          <dgm:chMax val="1"/>
          <dgm:chPref val="1"/>
        </dgm:presLayoutVars>
      </dgm:prSet>
      <dgm:spPr/>
    </dgm:pt>
    <dgm:pt modelId="{1D856582-06E3-4341-884A-FDAB6E471710}" type="pres">
      <dgm:prSet presAssocID="{B2BEF5AD-D2C2-4271-9A4D-29D5F6286523}" presName="sibTrans" presStyleCnt="0"/>
      <dgm:spPr/>
    </dgm:pt>
    <dgm:pt modelId="{5CF369BE-C405-4813-946E-EA3FAEC04A59}" type="pres">
      <dgm:prSet presAssocID="{0C0DAEE1-B31F-4507-8974-2044E066C99F}" presName="compNode" presStyleCnt="0"/>
      <dgm:spPr/>
    </dgm:pt>
    <dgm:pt modelId="{CD00E0AC-9F35-4BAD-BDF7-DC82BA7F201A}" type="pres">
      <dgm:prSet presAssocID="{0C0DAEE1-B31F-4507-8974-2044E066C99F}" presName="iconBgRect" presStyleLbl="bgShp" presStyleIdx="5" presStyleCnt="6"/>
      <dgm:spPr/>
    </dgm:pt>
    <dgm:pt modelId="{6A39C624-A114-4CA8-AFAD-51CE173087CD}" type="pres">
      <dgm:prSet presAssocID="{0C0DAEE1-B31F-4507-8974-2044E066C99F}" presName="iconRect" presStyleLbl="node1" presStyleIdx="5"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80C4BC3A-7F0A-4DF3-BF95-6155A3E928F4}" type="pres">
      <dgm:prSet presAssocID="{0C0DAEE1-B31F-4507-8974-2044E066C99F}" presName="spaceRect" presStyleCnt="0"/>
      <dgm:spPr/>
    </dgm:pt>
    <dgm:pt modelId="{2F11D7EA-2126-4512-8B37-1786A0B8AF7A}" type="pres">
      <dgm:prSet presAssocID="{0C0DAEE1-B31F-4507-8974-2044E066C99F}" presName="textRect" presStyleLbl="revTx" presStyleIdx="5" presStyleCnt="6">
        <dgm:presLayoutVars>
          <dgm:chMax val="1"/>
          <dgm:chPref val="1"/>
        </dgm:presLayoutVars>
      </dgm:prSet>
      <dgm:spPr/>
    </dgm:pt>
  </dgm:ptLst>
  <dgm:cxnLst>
    <dgm:cxn modelId="{92CB410E-4970-41BD-99A4-2FC9AC54B045}" srcId="{987A433C-D089-4C8D-9300-791975D45C6A}" destId="{690402FE-FF3C-43C8-9F8E-12DF6ABBDE52}" srcOrd="4" destOrd="0" parTransId="{19420677-8DA8-4892-8F7D-1F5597A6DFAD}" sibTransId="{B2BEF5AD-D2C2-4271-9A4D-29D5F6286523}"/>
    <dgm:cxn modelId="{064DBC63-DE4D-4AD5-B47C-9A9A8B4D19D2}" type="presOf" srcId="{C3E8BA47-D785-4788-AD71-6AC3247DDD3D}" destId="{65C8F7FC-5B14-4988-AF41-A5782A6EDAED}" srcOrd="0" destOrd="0" presId="urn:microsoft.com/office/officeart/2018/5/layout/IconCircleLabelList"/>
    <dgm:cxn modelId="{2AAA2F47-358B-45FA-A777-BF18064AEB56}" type="presOf" srcId="{987A433C-D089-4C8D-9300-791975D45C6A}" destId="{5783B375-7148-4767-87F3-CCBF85E3108D}" srcOrd="0" destOrd="0" presId="urn:microsoft.com/office/officeart/2018/5/layout/IconCircleLabelList"/>
    <dgm:cxn modelId="{5373714E-19DD-451D-BAFE-DCFAEAA7400D}" srcId="{987A433C-D089-4C8D-9300-791975D45C6A}" destId="{C3E8BA47-D785-4788-AD71-6AC3247DDD3D}" srcOrd="1" destOrd="0" parTransId="{371A082C-1938-463E-8F48-4BAF068A5890}" sibTransId="{1DE00226-DAC2-44EE-865B-4EAB231AD9B3}"/>
    <dgm:cxn modelId="{B9E02650-1493-4B7A-B628-D934AFA6981D}" srcId="{987A433C-D089-4C8D-9300-791975D45C6A}" destId="{BF374379-47AE-467F-9585-1AD6206857A0}" srcOrd="2" destOrd="0" parTransId="{6C4EBBA0-5490-4D8B-969D-7C863617681C}" sibTransId="{E08E7D68-ED7A-441C-A860-AFDA800E71F9}"/>
    <dgm:cxn modelId="{F47A9258-27EE-446D-A8B4-B938F2FA2DF3}" type="presOf" srcId="{C37160B2-D773-4114-B1DD-7908C79A4981}" destId="{12F11BF3-95C7-48B7-9D47-38264E41DFC9}" srcOrd="0" destOrd="0" presId="urn:microsoft.com/office/officeart/2018/5/layout/IconCircleLabelList"/>
    <dgm:cxn modelId="{5D7D8679-C8D3-4E14-8416-79C510A82A19}" type="presOf" srcId="{02555D14-9756-4696-973B-D29B59A2F163}" destId="{409CCFA2-FCCA-4136-80C5-FC2872C29743}" srcOrd="0" destOrd="0" presId="urn:microsoft.com/office/officeart/2018/5/layout/IconCircleLabelList"/>
    <dgm:cxn modelId="{0579437B-B944-4105-B85A-5D84CE2FDFEF}" srcId="{987A433C-D089-4C8D-9300-791975D45C6A}" destId="{02555D14-9756-4696-973B-D29B59A2F163}" srcOrd="3" destOrd="0" parTransId="{D6983F2B-FCB2-498F-8E36-A6B6C90374D5}" sibTransId="{01C3EDCA-5E06-4F4F-B34F-986116FFD171}"/>
    <dgm:cxn modelId="{1AD0CA80-B044-4283-95ED-CB4A99EFAEAF}" type="presOf" srcId="{0C0DAEE1-B31F-4507-8974-2044E066C99F}" destId="{2F11D7EA-2126-4512-8B37-1786A0B8AF7A}" srcOrd="0" destOrd="0" presId="urn:microsoft.com/office/officeart/2018/5/layout/IconCircleLabelList"/>
    <dgm:cxn modelId="{329559CC-71AC-4E13-B794-9A238D7BEBC2}" srcId="{987A433C-D089-4C8D-9300-791975D45C6A}" destId="{C37160B2-D773-4114-B1DD-7908C79A4981}" srcOrd="0" destOrd="0" parTransId="{7ECB25A9-BACB-4FE2-B915-9F94314ECB30}" sibTransId="{5023B34A-FE1C-409D-A02F-501C073A7FFE}"/>
    <dgm:cxn modelId="{069E57D7-4A0A-4326-9B09-52DC568B9546}" type="presOf" srcId="{690402FE-FF3C-43C8-9F8E-12DF6ABBDE52}" destId="{D847AB62-576B-44EE-988D-B35758C57025}" srcOrd="0" destOrd="0" presId="urn:microsoft.com/office/officeart/2018/5/layout/IconCircleLabelList"/>
    <dgm:cxn modelId="{6EC0D4E3-114C-41A1-B8B5-4046F80CA0AC}" srcId="{987A433C-D089-4C8D-9300-791975D45C6A}" destId="{0C0DAEE1-B31F-4507-8974-2044E066C99F}" srcOrd="5" destOrd="0" parTransId="{358B23D4-39D9-4EE4-A2AD-68F5E465399A}" sibTransId="{19557E9F-9753-48B9-9EE6-4F208ECAE9EF}"/>
    <dgm:cxn modelId="{8D1A4AFD-2641-4E7C-B65A-D7A1F16D719B}" type="presOf" srcId="{BF374379-47AE-467F-9585-1AD6206857A0}" destId="{B309DF78-1D62-495E-9847-D854B5AE62A9}" srcOrd="0" destOrd="0" presId="urn:microsoft.com/office/officeart/2018/5/layout/IconCircleLabelList"/>
    <dgm:cxn modelId="{F1C2161E-9039-47A5-AAA1-F3E297462216}" type="presParOf" srcId="{5783B375-7148-4767-87F3-CCBF85E3108D}" destId="{4293CF8D-28B6-41CA-8564-B3192EE7F8BB}" srcOrd="0" destOrd="0" presId="urn:microsoft.com/office/officeart/2018/5/layout/IconCircleLabelList"/>
    <dgm:cxn modelId="{A17DAB64-CE81-49C6-ABDC-706CB713DDDB}" type="presParOf" srcId="{4293CF8D-28B6-41CA-8564-B3192EE7F8BB}" destId="{A6316D7F-A923-4006-A85E-7D09A6D7777B}" srcOrd="0" destOrd="0" presId="urn:microsoft.com/office/officeart/2018/5/layout/IconCircleLabelList"/>
    <dgm:cxn modelId="{FFE43A45-EE84-42F9-9C04-AA5EFEFFF9C2}" type="presParOf" srcId="{4293CF8D-28B6-41CA-8564-B3192EE7F8BB}" destId="{F5743402-837D-4DC4-AB76-2F6B5F9B302E}" srcOrd="1" destOrd="0" presId="urn:microsoft.com/office/officeart/2018/5/layout/IconCircleLabelList"/>
    <dgm:cxn modelId="{B995C218-D2EB-4943-AE87-57A95233BA43}" type="presParOf" srcId="{4293CF8D-28B6-41CA-8564-B3192EE7F8BB}" destId="{52D5184B-C15A-4DA2-9B48-EC4BF0C41E93}" srcOrd="2" destOrd="0" presId="urn:microsoft.com/office/officeart/2018/5/layout/IconCircleLabelList"/>
    <dgm:cxn modelId="{6BE4F2B1-6753-4369-8BD3-8E779F718C62}" type="presParOf" srcId="{4293CF8D-28B6-41CA-8564-B3192EE7F8BB}" destId="{12F11BF3-95C7-48B7-9D47-38264E41DFC9}" srcOrd="3" destOrd="0" presId="urn:microsoft.com/office/officeart/2018/5/layout/IconCircleLabelList"/>
    <dgm:cxn modelId="{805EF720-3074-4528-BB4B-76EB40953192}" type="presParOf" srcId="{5783B375-7148-4767-87F3-CCBF85E3108D}" destId="{0BB37A36-8C3E-4F75-A4F8-6285E5A1DD34}" srcOrd="1" destOrd="0" presId="urn:microsoft.com/office/officeart/2018/5/layout/IconCircleLabelList"/>
    <dgm:cxn modelId="{013C957D-057B-4760-8022-F45761C596B6}" type="presParOf" srcId="{5783B375-7148-4767-87F3-CCBF85E3108D}" destId="{7D0F13E6-DDAB-4D47-9BF4-107528B21F8E}" srcOrd="2" destOrd="0" presId="urn:microsoft.com/office/officeart/2018/5/layout/IconCircleLabelList"/>
    <dgm:cxn modelId="{0EFA1CDF-3159-4EF3-B2D8-ABFFCA7FDB51}" type="presParOf" srcId="{7D0F13E6-DDAB-4D47-9BF4-107528B21F8E}" destId="{C7512FD5-F259-463C-AF1A-3BE71A71F881}" srcOrd="0" destOrd="0" presId="urn:microsoft.com/office/officeart/2018/5/layout/IconCircleLabelList"/>
    <dgm:cxn modelId="{325EAB57-A257-4204-B301-14A16EE774CD}" type="presParOf" srcId="{7D0F13E6-DDAB-4D47-9BF4-107528B21F8E}" destId="{AD805790-2744-4BE3-A69F-74CFF71AE838}" srcOrd="1" destOrd="0" presId="urn:microsoft.com/office/officeart/2018/5/layout/IconCircleLabelList"/>
    <dgm:cxn modelId="{6B945D54-1AA2-449E-AC7B-1B5DE3D76ECB}" type="presParOf" srcId="{7D0F13E6-DDAB-4D47-9BF4-107528B21F8E}" destId="{C1F289BF-B1BC-4B90-8DA4-84B09E4B230C}" srcOrd="2" destOrd="0" presId="urn:microsoft.com/office/officeart/2018/5/layout/IconCircleLabelList"/>
    <dgm:cxn modelId="{843A4736-37ED-454D-8545-A6BEA6072D32}" type="presParOf" srcId="{7D0F13E6-DDAB-4D47-9BF4-107528B21F8E}" destId="{65C8F7FC-5B14-4988-AF41-A5782A6EDAED}" srcOrd="3" destOrd="0" presId="urn:microsoft.com/office/officeart/2018/5/layout/IconCircleLabelList"/>
    <dgm:cxn modelId="{3E89E789-6F89-4EF2-B5D3-B2C01EDA7680}" type="presParOf" srcId="{5783B375-7148-4767-87F3-CCBF85E3108D}" destId="{5A8C2097-9A33-4AB7-B89C-097BC5267843}" srcOrd="3" destOrd="0" presId="urn:microsoft.com/office/officeart/2018/5/layout/IconCircleLabelList"/>
    <dgm:cxn modelId="{33D35FA3-1FB5-4151-9BB0-8B7D90EA8505}" type="presParOf" srcId="{5783B375-7148-4767-87F3-CCBF85E3108D}" destId="{84285F91-5B72-4C62-93C4-C107771615D6}" srcOrd="4" destOrd="0" presId="urn:microsoft.com/office/officeart/2018/5/layout/IconCircleLabelList"/>
    <dgm:cxn modelId="{5F7BFE37-0499-4736-AAFE-836837FB1EEA}" type="presParOf" srcId="{84285F91-5B72-4C62-93C4-C107771615D6}" destId="{148D00AA-A834-4D8F-951B-F62C6765BE5C}" srcOrd="0" destOrd="0" presId="urn:microsoft.com/office/officeart/2018/5/layout/IconCircleLabelList"/>
    <dgm:cxn modelId="{53CA9331-2B8A-429E-A0A2-A2C31DF4ADCC}" type="presParOf" srcId="{84285F91-5B72-4C62-93C4-C107771615D6}" destId="{6566CF6E-AAF1-40F4-B2DB-368C63155DCC}" srcOrd="1" destOrd="0" presId="urn:microsoft.com/office/officeart/2018/5/layout/IconCircleLabelList"/>
    <dgm:cxn modelId="{8EC39D46-88A2-4947-9F86-ABCE13F38918}" type="presParOf" srcId="{84285F91-5B72-4C62-93C4-C107771615D6}" destId="{B2BA7BF2-4C15-4902-8620-6E51008C6597}" srcOrd="2" destOrd="0" presId="urn:microsoft.com/office/officeart/2018/5/layout/IconCircleLabelList"/>
    <dgm:cxn modelId="{ED67C26C-B6FE-42D8-8DB7-8B0C1D254867}" type="presParOf" srcId="{84285F91-5B72-4C62-93C4-C107771615D6}" destId="{B309DF78-1D62-495E-9847-D854B5AE62A9}" srcOrd="3" destOrd="0" presId="urn:microsoft.com/office/officeart/2018/5/layout/IconCircleLabelList"/>
    <dgm:cxn modelId="{51928071-0DB8-40CD-BF5F-E8C78D50A68D}" type="presParOf" srcId="{5783B375-7148-4767-87F3-CCBF85E3108D}" destId="{BE2682ED-CD34-4E76-A715-CBC10085E331}" srcOrd="5" destOrd="0" presId="urn:microsoft.com/office/officeart/2018/5/layout/IconCircleLabelList"/>
    <dgm:cxn modelId="{AC3BC67F-1B4F-4A51-B573-9911C8BC4EF6}" type="presParOf" srcId="{5783B375-7148-4767-87F3-CCBF85E3108D}" destId="{A32DDD8C-6591-4BC2-8A55-E70C33C45CF4}" srcOrd="6" destOrd="0" presId="urn:microsoft.com/office/officeart/2018/5/layout/IconCircleLabelList"/>
    <dgm:cxn modelId="{7B6FD0F9-3AE1-4827-A4FF-EEAF5C1B25CA}" type="presParOf" srcId="{A32DDD8C-6591-4BC2-8A55-E70C33C45CF4}" destId="{DAB832A6-B82B-4ADA-A938-73404C525F17}" srcOrd="0" destOrd="0" presId="urn:microsoft.com/office/officeart/2018/5/layout/IconCircleLabelList"/>
    <dgm:cxn modelId="{60B64DE0-1501-41F7-9F1D-76E241A293A1}" type="presParOf" srcId="{A32DDD8C-6591-4BC2-8A55-E70C33C45CF4}" destId="{A02ADEBC-9D84-4854-8AFD-9674C81F039E}" srcOrd="1" destOrd="0" presId="urn:microsoft.com/office/officeart/2018/5/layout/IconCircleLabelList"/>
    <dgm:cxn modelId="{45B29222-3CDB-46AD-B7FF-5759DAC1754E}" type="presParOf" srcId="{A32DDD8C-6591-4BC2-8A55-E70C33C45CF4}" destId="{2B5CE9A0-A35F-4A02-ACC9-EF5CF4E16326}" srcOrd="2" destOrd="0" presId="urn:microsoft.com/office/officeart/2018/5/layout/IconCircleLabelList"/>
    <dgm:cxn modelId="{2E5A9F93-CAFB-4B23-A6D3-B6CA7D3EB8FB}" type="presParOf" srcId="{A32DDD8C-6591-4BC2-8A55-E70C33C45CF4}" destId="{409CCFA2-FCCA-4136-80C5-FC2872C29743}" srcOrd="3" destOrd="0" presId="urn:microsoft.com/office/officeart/2018/5/layout/IconCircleLabelList"/>
    <dgm:cxn modelId="{A0DBD1DC-44FB-4BCC-8907-9CFCF240118E}" type="presParOf" srcId="{5783B375-7148-4767-87F3-CCBF85E3108D}" destId="{0A69A2FF-1898-4769-8B84-E940DBB695B9}" srcOrd="7" destOrd="0" presId="urn:microsoft.com/office/officeart/2018/5/layout/IconCircleLabelList"/>
    <dgm:cxn modelId="{6F8A7763-F2B8-45F7-AE3C-7D2CB09D1633}" type="presParOf" srcId="{5783B375-7148-4767-87F3-CCBF85E3108D}" destId="{B7C61B4F-8DB6-40E9-8A79-BFF1351CA569}" srcOrd="8" destOrd="0" presId="urn:microsoft.com/office/officeart/2018/5/layout/IconCircleLabelList"/>
    <dgm:cxn modelId="{F89A6F57-5E7B-4406-B97E-211085DA4904}" type="presParOf" srcId="{B7C61B4F-8DB6-40E9-8A79-BFF1351CA569}" destId="{559B3A63-489D-429C-85F6-0097DA99A751}" srcOrd="0" destOrd="0" presId="urn:microsoft.com/office/officeart/2018/5/layout/IconCircleLabelList"/>
    <dgm:cxn modelId="{2FCE9BB5-FC0B-45FA-A544-A6E331C649AF}" type="presParOf" srcId="{B7C61B4F-8DB6-40E9-8A79-BFF1351CA569}" destId="{B6B16E1E-E3CD-49F8-BD82-70F9F6396EE4}" srcOrd="1" destOrd="0" presId="urn:microsoft.com/office/officeart/2018/5/layout/IconCircleLabelList"/>
    <dgm:cxn modelId="{D9A1155D-FAB1-417F-A37F-29EE9D819E18}" type="presParOf" srcId="{B7C61B4F-8DB6-40E9-8A79-BFF1351CA569}" destId="{F016752D-B6EB-4222-8D86-FA0F84595D1C}" srcOrd="2" destOrd="0" presId="urn:microsoft.com/office/officeart/2018/5/layout/IconCircleLabelList"/>
    <dgm:cxn modelId="{E64DC2D6-3B1A-4DC0-9160-4B27FE6CAC76}" type="presParOf" srcId="{B7C61B4F-8DB6-40E9-8A79-BFF1351CA569}" destId="{D847AB62-576B-44EE-988D-B35758C57025}" srcOrd="3" destOrd="0" presId="urn:microsoft.com/office/officeart/2018/5/layout/IconCircleLabelList"/>
    <dgm:cxn modelId="{4BC16322-5A38-4C86-8731-8DECB932A5ED}" type="presParOf" srcId="{5783B375-7148-4767-87F3-CCBF85E3108D}" destId="{1D856582-06E3-4341-884A-FDAB6E471710}" srcOrd="9" destOrd="0" presId="urn:microsoft.com/office/officeart/2018/5/layout/IconCircleLabelList"/>
    <dgm:cxn modelId="{CB4CEC7E-C1ED-40EA-9414-4D6D614D657A}" type="presParOf" srcId="{5783B375-7148-4767-87F3-CCBF85E3108D}" destId="{5CF369BE-C405-4813-946E-EA3FAEC04A59}" srcOrd="10" destOrd="0" presId="urn:microsoft.com/office/officeart/2018/5/layout/IconCircleLabelList"/>
    <dgm:cxn modelId="{FE09A249-3AB6-48AB-A4F4-89DC8B3EA464}" type="presParOf" srcId="{5CF369BE-C405-4813-946E-EA3FAEC04A59}" destId="{CD00E0AC-9F35-4BAD-BDF7-DC82BA7F201A}" srcOrd="0" destOrd="0" presId="urn:microsoft.com/office/officeart/2018/5/layout/IconCircleLabelList"/>
    <dgm:cxn modelId="{672BC14B-3B1F-4828-ABF4-4420AA16B937}" type="presParOf" srcId="{5CF369BE-C405-4813-946E-EA3FAEC04A59}" destId="{6A39C624-A114-4CA8-AFAD-51CE173087CD}" srcOrd="1" destOrd="0" presId="urn:microsoft.com/office/officeart/2018/5/layout/IconCircleLabelList"/>
    <dgm:cxn modelId="{A491E838-C08F-491D-AC4E-1A7EB0AA9D19}" type="presParOf" srcId="{5CF369BE-C405-4813-946E-EA3FAEC04A59}" destId="{80C4BC3A-7F0A-4DF3-BF95-6155A3E928F4}" srcOrd="2" destOrd="0" presId="urn:microsoft.com/office/officeart/2018/5/layout/IconCircleLabelList"/>
    <dgm:cxn modelId="{E93CF799-716F-4539-B242-683864E986B1}" type="presParOf" srcId="{5CF369BE-C405-4813-946E-EA3FAEC04A59}" destId="{2F11D7EA-2126-4512-8B37-1786A0B8AF7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458D2-A779-4B0F-946A-EDD0B3F685D8}">
      <dsp:nvSpPr>
        <dsp:cNvPr id="0" name=""/>
        <dsp:cNvSpPr/>
      </dsp:nvSpPr>
      <dsp:spPr>
        <a:xfrm>
          <a:off x="821" y="179348"/>
          <a:ext cx="3327201" cy="399264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066800">
            <a:lnSpc>
              <a:spcPct val="90000"/>
            </a:lnSpc>
            <a:spcBef>
              <a:spcPct val="0"/>
            </a:spcBef>
            <a:spcAft>
              <a:spcPct val="35000"/>
            </a:spcAft>
            <a:buNone/>
          </a:pPr>
          <a:r>
            <a:rPr lang="en-US" sz="2400" kern="1200"/>
            <a:t>Risk: Match level of services to level of risk</a:t>
          </a:r>
        </a:p>
      </dsp:txBody>
      <dsp:txXfrm>
        <a:off x="821" y="1776404"/>
        <a:ext cx="3327201" cy="2395585"/>
      </dsp:txXfrm>
    </dsp:sp>
    <dsp:sp modelId="{C0CF0606-4249-4584-82FA-D573A516C80A}">
      <dsp:nvSpPr>
        <dsp:cNvPr id="0" name=""/>
        <dsp:cNvSpPr/>
      </dsp:nvSpPr>
      <dsp:spPr>
        <a:xfrm>
          <a:off x="821"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21" y="179348"/>
        <a:ext cx="3327201" cy="1597056"/>
      </dsp:txXfrm>
    </dsp:sp>
    <dsp:sp modelId="{A64001AF-0137-449D-9D2C-D3735F776ED1}">
      <dsp:nvSpPr>
        <dsp:cNvPr id="0" name=""/>
        <dsp:cNvSpPr/>
      </dsp:nvSpPr>
      <dsp:spPr>
        <a:xfrm>
          <a:off x="3594199" y="179348"/>
          <a:ext cx="3327201" cy="3992641"/>
        </a:xfrm>
        <a:prstGeom prst="rect">
          <a:avLst/>
        </a:prstGeom>
        <a:solidFill>
          <a:schemeClr val="accent5">
            <a:hueOff val="-3770740"/>
            <a:satOff val="0"/>
            <a:lumOff val="-490"/>
            <a:alphaOff val="0"/>
          </a:schemeClr>
        </a:solidFill>
        <a:ln w="12700" cap="flat" cmpd="sng" algn="ctr">
          <a:solidFill>
            <a:schemeClr val="accent5">
              <a:hueOff val="-3770740"/>
              <a:satOff val="0"/>
              <a:lumOff val="-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066800">
            <a:lnSpc>
              <a:spcPct val="90000"/>
            </a:lnSpc>
            <a:spcBef>
              <a:spcPct val="0"/>
            </a:spcBef>
            <a:spcAft>
              <a:spcPct val="35000"/>
            </a:spcAft>
            <a:buNone/>
          </a:pPr>
          <a:r>
            <a:rPr lang="en-US" sz="2400" kern="1200" dirty="0"/>
            <a:t>Need: Target criminogenic needs </a:t>
          </a:r>
        </a:p>
      </dsp:txBody>
      <dsp:txXfrm>
        <a:off x="3594199" y="1776404"/>
        <a:ext cx="3327201" cy="2395585"/>
      </dsp:txXfrm>
    </dsp:sp>
    <dsp:sp modelId="{EBE75F58-C180-4CD5-A623-C8DF599BE65D}">
      <dsp:nvSpPr>
        <dsp:cNvPr id="0" name=""/>
        <dsp:cNvSpPr/>
      </dsp:nvSpPr>
      <dsp:spPr>
        <a:xfrm>
          <a:off x="3594199"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94199" y="179348"/>
        <a:ext cx="3327201" cy="1597056"/>
      </dsp:txXfrm>
    </dsp:sp>
    <dsp:sp modelId="{16475540-8294-440C-BCD9-9D25F5D6821D}">
      <dsp:nvSpPr>
        <dsp:cNvPr id="0" name=""/>
        <dsp:cNvSpPr/>
      </dsp:nvSpPr>
      <dsp:spPr>
        <a:xfrm>
          <a:off x="7187576" y="179348"/>
          <a:ext cx="3327201" cy="3992641"/>
        </a:xfrm>
        <a:prstGeom prst="rect">
          <a:avLst/>
        </a:prstGeom>
        <a:solidFill>
          <a:schemeClr val="accent5">
            <a:hueOff val="-7541480"/>
            <a:satOff val="0"/>
            <a:lumOff val="-980"/>
            <a:alphaOff val="0"/>
          </a:schemeClr>
        </a:solidFill>
        <a:ln w="12700" cap="flat" cmpd="sng" algn="ctr">
          <a:solidFill>
            <a:schemeClr val="accent5">
              <a:hueOff val="-7541480"/>
              <a:satOff val="0"/>
              <a:lumOff val="-9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066800">
            <a:lnSpc>
              <a:spcPct val="90000"/>
            </a:lnSpc>
            <a:spcBef>
              <a:spcPct val="0"/>
            </a:spcBef>
            <a:spcAft>
              <a:spcPct val="35000"/>
            </a:spcAft>
            <a:buNone/>
          </a:pPr>
          <a:r>
            <a:rPr lang="en-US" sz="2400" kern="1200"/>
            <a:t>Responsivity: Use empirically supported approaches; also specific responsivity</a:t>
          </a:r>
        </a:p>
      </dsp:txBody>
      <dsp:txXfrm>
        <a:off x="7187576" y="1776404"/>
        <a:ext cx="3327201" cy="2395585"/>
      </dsp:txXfrm>
    </dsp:sp>
    <dsp:sp modelId="{E83E4BF1-7402-4CCD-B5B3-410E0824EDFE}">
      <dsp:nvSpPr>
        <dsp:cNvPr id="0" name=""/>
        <dsp:cNvSpPr/>
      </dsp:nvSpPr>
      <dsp:spPr>
        <a:xfrm>
          <a:off x="7187576"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187576" y="179348"/>
        <a:ext cx="3327201" cy="15970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16D7F-A923-4006-A85E-7D09A6D7777B}">
      <dsp:nvSpPr>
        <dsp:cNvPr id="0" name=""/>
        <dsp:cNvSpPr/>
      </dsp:nvSpPr>
      <dsp:spPr>
        <a:xfrm>
          <a:off x="299054" y="1099784"/>
          <a:ext cx="932871" cy="93287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743402-837D-4DC4-AB76-2F6B5F9B302E}">
      <dsp:nvSpPr>
        <dsp:cNvPr id="0" name=""/>
        <dsp:cNvSpPr/>
      </dsp:nvSpPr>
      <dsp:spPr>
        <a:xfrm>
          <a:off x="497863" y="1298593"/>
          <a:ext cx="535253" cy="53525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F11BF3-95C7-48B7-9D47-38264E41DFC9}">
      <dsp:nvSpPr>
        <dsp:cNvPr id="0" name=""/>
        <dsp:cNvSpPr/>
      </dsp:nvSpPr>
      <dsp:spPr>
        <a:xfrm>
          <a:off x="841" y="2323222"/>
          <a:ext cx="1529296" cy="928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Assess and classify clients according to risk</a:t>
          </a:r>
        </a:p>
      </dsp:txBody>
      <dsp:txXfrm>
        <a:off x="841" y="2323222"/>
        <a:ext cx="1529296" cy="928330"/>
      </dsp:txXfrm>
    </dsp:sp>
    <dsp:sp modelId="{C7512FD5-F259-463C-AF1A-3BE71A71F881}">
      <dsp:nvSpPr>
        <dsp:cNvPr id="0" name=""/>
        <dsp:cNvSpPr/>
      </dsp:nvSpPr>
      <dsp:spPr>
        <a:xfrm>
          <a:off x="2095978" y="1099784"/>
          <a:ext cx="932871" cy="93287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805790-2744-4BE3-A69F-74CFF71AE838}">
      <dsp:nvSpPr>
        <dsp:cNvPr id="0" name=""/>
        <dsp:cNvSpPr/>
      </dsp:nvSpPr>
      <dsp:spPr>
        <a:xfrm>
          <a:off x="2294787" y="1298593"/>
          <a:ext cx="535253" cy="53525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C8F7FC-5B14-4988-AF41-A5782A6EDAED}">
      <dsp:nvSpPr>
        <dsp:cNvPr id="0" name=""/>
        <dsp:cNvSpPr/>
      </dsp:nvSpPr>
      <dsp:spPr>
        <a:xfrm>
          <a:off x="1797765" y="2323222"/>
          <a:ext cx="1529296" cy="928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Assess treatment needs</a:t>
          </a:r>
        </a:p>
      </dsp:txBody>
      <dsp:txXfrm>
        <a:off x="1797765" y="2323222"/>
        <a:ext cx="1529296" cy="928330"/>
      </dsp:txXfrm>
    </dsp:sp>
    <dsp:sp modelId="{148D00AA-A834-4D8F-951B-F62C6765BE5C}">
      <dsp:nvSpPr>
        <dsp:cNvPr id="0" name=""/>
        <dsp:cNvSpPr/>
      </dsp:nvSpPr>
      <dsp:spPr>
        <a:xfrm>
          <a:off x="3892902" y="1099784"/>
          <a:ext cx="932871" cy="93287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6CF6E-AAF1-40F4-B2DB-368C63155DCC}">
      <dsp:nvSpPr>
        <dsp:cNvPr id="0" name=""/>
        <dsp:cNvSpPr/>
      </dsp:nvSpPr>
      <dsp:spPr>
        <a:xfrm>
          <a:off x="4091711" y="1298593"/>
          <a:ext cx="535253" cy="53525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09DF78-1D62-495E-9847-D854B5AE62A9}">
      <dsp:nvSpPr>
        <dsp:cNvPr id="0" name=""/>
        <dsp:cNvSpPr/>
      </dsp:nvSpPr>
      <dsp:spPr>
        <a:xfrm>
          <a:off x="3594689" y="2323222"/>
          <a:ext cx="1529296" cy="928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Assess protective factors</a:t>
          </a:r>
        </a:p>
      </dsp:txBody>
      <dsp:txXfrm>
        <a:off x="3594689" y="2323222"/>
        <a:ext cx="1529296" cy="928330"/>
      </dsp:txXfrm>
    </dsp:sp>
    <dsp:sp modelId="{DAB832A6-B82B-4ADA-A938-73404C525F17}">
      <dsp:nvSpPr>
        <dsp:cNvPr id="0" name=""/>
        <dsp:cNvSpPr/>
      </dsp:nvSpPr>
      <dsp:spPr>
        <a:xfrm>
          <a:off x="5689826" y="1099784"/>
          <a:ext cx="932871" cy="93287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2ADEBC-9D84-4854-8AFD-9674C81F039E}">
      <dsp:nvSpPr>
        <dsp:cNvPr id="0" name=""/>
        <dsp:cNvSpPr/>
      </dsp:nvSpPr>
      <dsp:spPr>
        <a:xfrm>
          <a:off x="5888634" y="1298593"/>
          <a:ext cx="535253" cy="53525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9CCFA2-FCCA-4136-80C5-FC2872C29743}">
      <dsp:nvSpPr>
        <dsp:cNvPr id="0" name=""/>
        <dsp:cNvSpPr/>
      </dsp:nvSpPr>
      <dsp:spPr>
        <a:xfrm>
          <a:off x="5391613" y="2323222"/>
          <a:ext cx="1529296" cy="928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Conduct comprehensive assessment to develop understanding of specific responsivity  </a:t>
          </a:r>
        </a:p>
      </dsp:txBody>
      <dsp:txXfrm>
        <a:off x="5391613" y="2323222"/>
        <a:ext cx="1529296" cy="928330"/>
      </dsp:txXfrm>
    </dsp:sp>
    <dsp:sp modelId="{559B3A63-489D-429C-85F6-0097DA99A751}">
      <dsp:nvSpPr>
        <dsp:cNvPr id="0" name=""/>
        <dsp:cNvSpPr/>
      </dsp:nvSpPr>
      <dsp:spPr>
        <a:xfrm>
          <a:off x="7486750" y="1099784"/>
          <a:ext cx="932871" cy="932871"/>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B16E1E-E3CD-49F8-BD82-70F9F6396EE4}">
      <dsp:nvSpPr>
        <dsp:cNvPr id="0" name=""/>
        <dsp:cNvSpPr/>
      </dsp:nvSpPr>
      <dsp:spPr>
        <a:xfrm>
          <a:off x="7685558" y="1298593"/>
          <a:ext cx="535253" cy="53525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47AB62-576B-44EE-988D-B35758C57025}">
      <dsp:nvSpPr>
        <dsp:cNvPr id="0" name=""/>
        <dsp:cNvSpPr/>
      </dsp:nvSpPr>
      <dsp:spPr>
        <a:xfrm>
          <a:off x="7188537" y="2323222"/>
          <a:ext cx="1529296" cy="928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Develop understanding of the narrative underlying risks, needs, and responsivity factors</a:t>
          </a:r>
        </a:p>
      </dsp:txBody>
      <dsp:txXfrm>
        <a:off x="7188537" y="2323222"/>
        <a:ext cx="1529296" cy="928330"/>
      </dsp:txXfrm>
    </dsp:sp>
    <dsp:sp modelId="{CD00E0AC-9F35-4BAD-BDF7-DC82BA7F201A}">
      <dsp:nvSpPr>
        <dsp:cNvPr id="0" name=""/>
        <dsp:cNvSpPr/>
      </dsp:nvSpPr>
      <dsp:spPr>
        <a:xfrm>
          <a:off x="9283674" y="1099784"/>
          <a:ext cx="932871" cy="93287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39C624-A114-4CA8-AFAD-51CE173087CD}">
      <dsp:nvSpPr>
        <dsp:cNvPr id="0" name=""/>
        <dsp:cNvSpPr/>
      </dsp:nvSpPr>
      <dsp:spPr>
        <a:xfrm>
          <a:off x="9482482" y="1298593"/>
          <a:ext cx="535253" cy="53525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11D7EA-2126-4512-8B37-1786A0B8AF7A}">
      <dsp:nvSpPr>
        <dsp:cNvPr id="0" name=""/>
        <dsp:cNvSpPr/>
      </dsp:nvSpPr>
      <dsp:spPr>
        <a:xfrm>
          <a:off x="8985461" y="2323222"/>
          <a:ext cx="1529296" cy="928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Formulate initial hypotheses about how risk/need factors map onto the Good Lives Model goals that we will explore in depth</a:t>
          </a:r>
        </a:p>
      </dsp:txBody>
      <dsp:txXfrm>
        <a:off x="8985461" y="2323222"/>
        <a:ext cx="1529296" cy="928330"/>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164FD02-AB00-427B-B3C4-EA85877D6E40}" type="datetimeFigureOut">
              <a:rPr lang="en-US" smtClean="0"/>
              <a:t>6/12/2026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4FEF808F-1A54-40A6-9C04-8950758CD465}" type="slidenum">
              <a:rPr lang="en-US" smtClean="0"/>
              <a:t>‹#›</a:t>
            </a:fld>
            <a:endParaRPr lang="en-US"/>
          </a:p>
        </p:txBody>
      </p:sp>
    </p:spTree>
    <p:extLst>
      <p:ext uri="{BB962C8B-B14F-4D97-AF65-F5344CB8AC3E}">
        <p14:creationId xmlns:p14="http://schemas.microsoft.com/office/powerpoint/2010/main" val="3668798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1</a:t>
            </a:fld>
            <a:endParaRPr lang="en-US"/>
          </a:p>
        </p:txBody>
      </p:sp>
    </p:spTree>
    <p:extLst>
      <p:ext uri="{BB962C8B-B14F-4D97-AF65-F5344CB8AC3E}">
        <p14:creationId xmlns:p14="http://schemas.microsoft.com/office/powerpoint/2010/main" val="2194010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11</a:t>
            </a:fld>
            <a:endParaRPr lang="en-US"/>
          </a:p>
        </p:txBody>
      </p:sp>
    </p:spTree>
    <p:extLst>
      <p:ext uri="{BB962C8B-B14F-4D97-AF65-F5344CB8AC3E}">
        <p14:creationId xmlns:p14="http://schemas.microsoft.com/office/powerpoint/2010/main" val="1078830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GW</a:t>
            </a:r>
          </a:p>
          <a:p>
            <a:r>
              <a:rPr lang="en-US" dirty="0"/>
              <a:t>We know that supervision interventions </a:t>
            </a:r>
            <a:r>
              <a:rPr lang="en-US" dirty="0" err="1"/>
              <a:t>psc</a:t>
            </a:r>
            <a:r>
              <a:rPr lang="en-US" dirty="0"/>
              <a:t> </a:t>
            </a:r>
            <a:r>
              <a:rPr lang="en-US" dirty="0" err="1"/>
              <a:t>etc</a:t>
            </a:r>
            <a:r>
              <a:rPr lang="en-US" dirty="0"/>
              <a:t> that adhere to three core principles can be </a:t>
            </a:r>
            <a:r>
              <a:rPr lang="en-US" dirty="0" err="1"/>
              <a:t>effecitve</a:t>
            </a:r>
            <a:r>
              <a:rPr lang="en-US" dirty="0"/>
              <a:t> in reducing risk of reoffending.  These three principles became known as RNR model.</a:t>
            </a:r>
          </a:p>
        </p:txBody>
      </p:sp>
      <p:sp>
        <p:nvSpPr>
          <p:cNvPr id="4" name="Slide Number Placeholder 3"/>
          <p:cNvSpPr>
            <a:spLocks noGrp="1"/>
          </p:cNvSpPr>
          <p:nvPr>
            <p:ph type="sldNum" sz="quarter" idx="5"/>
          </p:nvPr>
        </p:nvSpPr>
        <p:spPr/>
        <p:txBody>
          <a:bodyPr/>
          <a:lstStyle/>
          <a:p>
            <a:pPr defTabSz="935553">
              <a:defRPr/>
            </a:pPr>
            <a:fld id="{35C82C63-26BE-4A05-8D32-7E0307165F49}" type="slidenum">
              <a:rPr lang="en-US">
                <a:solidFill>
                  <a:prstClr val="black"/>
                </a:solidFill>
                <a:latin typeface="Calibri" panose="020F0502020204030204"/>
              </a:rPr>
              <a:pPr defTabSz="935553">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1646748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4FEF808F-1A54-40A6-9C04-8950758CD465}" type="slidenum">
              <a:rPr lang="en-US">
                <a:solidFill>
                  <a:prstClr val="black"/>
                </a:solidFill>
                <a:latin typeface="Calibri" panose="020F0502020204030204"/>
              </a:rPr>
              <a:pPr defTabSz="924916">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118857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4FEF808F-1A54-40A6-9C04-8950758CD465}" type="slidenum">
              <a:rPr lang="en-US">
                <a:solidFill>
                  <a:prstClr val="black"/>
                </a:solidFill>
                <a:latin typeface="Calibri" panose="020F0502020204030204"/>
              </a:rPr>
              <a:pPr defTabSz="924916">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3588691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4FEF808F-1A54-40A6-9C04-8950758CD465}" type="slidenum">
              <a:rPr lang="en-US">
                <a:solidFill>
                  <a:prstClr val="black"/>
                </a:solidFill>
                <a:latin typeface="Calibri" panose="020F0502020204030204"/>
              </a:rPr>
              <a:pPr defTabSz="924916">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329944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4FEF808F-1A54-40A6-9C04-8950758CD465}" type="slidenum">
              <a:rPr lang="en-US">
                <a:solidFill>
                  <a:prstClr val="black"/>
                </a:solidFill>
                <a:latin typeface="Calibri" panose="020F0502020204030204"/>
              </a:rPr>
              <a:pPr defTabSz="924916">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2649244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4FEF808F-1A54-40A6-9C04-8950758CD465}" type="slidenum">
              <a:rPr lang="en-US">
                <a:solidFill>
                  <a:prstClr val="black"/>
                </a:solidFill>
                <a:latin typeface="Calibri" panose="020F0502020204030204"/>
              </a:rPr>
              <a:pPr defTabSz="924916">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3184499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4FEF808F-1A54-40A6-9C04-8950758CD465}" type="slidenum">
              <a:rPr lang="en-US">
                <a:solidFill>
                  <a:prstClr val="black"/>
                </a:solidFill>
                <a:latin typeface="Calibri" panose="020F0502020204030204"/>
              </a:rPr>
              <a:pPr defTabSz="924916">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917266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4FEF808F-1A54-40A6-9C04-8950758CD465}" type="slidenum">
              <a:rPr lang="en-US">
                <a:solidFill>
                  <a:prstClr val="black"/>
                </a:solidFill>
                <a:latin typeface="Calibri" panose="020F0502020204030204"/>
              </a:rPr>
              <a:pPr defTabSz="924916">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2333428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4FEF808F-1A54-40A6-9C04-8950758CD465}" type="slidenum">
              <a:rPr lang="en-US">
                <a:solidFill>
                  <a:prstClr val="black"/>
                </a:solidFill>
                <a:latin typeface="Calibri" panose="020F0502020204030204"/>
              </a:rPr>
              <a:pPr defTabSz="924916">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2716811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2</a:t>
            </a:fld>
            <a:endParaRPr lang="en-US"/>
          </a:p>
        </p:txBody>
      </p:sp>
    </p:spTree>
    <p:extLst>
      <p:ext uri="{BB962C8B-B14F-4D97-AF65-F5344CB8AC3E}">
        <p14:creationId xmlns:p14="http://schemas.microsoft.com/office/powerpoint/2010/main" val="2663240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4FEF808F-1A54-40A6-9C04-8950758CD465}" type="slidenum">
              <a:rPr lang="en-US">
                <a:solidFill>
                  <a:prstClr val="black"/>
                </a:solidFill>
                <a:latin typeface="Calibri" panose="020F0502020204030204"/>
              </a:rPr>
              <a:pPr defTabSz="924916">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1905163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4FEF808F-1A54-40A6-9C04-8950758CD465}" type="slidenum">
              <a:rPr lang="en-US">
                <a:solidFill>
                  <a:prstClr val="black"/>
                </a:solidFill>
                <a:latin typeface="Calibri" panose="020F0502020204030204"/>
              </a:rPr>
              <a:pPr defTabSz="924916">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1884349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25</a:t>
            </a:fld>
            <a:endParaRPr lang="en-US"/>
          </a:p>
        </p:txBody>
      </p:sp>
    </p:spTree>
    <p:extLst>
      <p:ext uri="{BB962C8B-B14F-4D97-AF65-F5344CB8AC3E}">
        <p14:creationId xmlns:p14="http://schemas.microsoft.com/office/powerpoint/2010/main" val="1974906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4FEF808F-1A54-40A6-9C04-8950758CD465}" type="slidenum">
              <a:rPr lang="en-US">
                <a:solidFill>
                  <a:prstClr val="black"/>
                </a:solidFill>
                <a:latin typeface="Calibri" panose="020F0502020204030204"/>
              </a:rPr>
              <a:pPr defTabSz="924916">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2661559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27</a:t>
            </a:fld>
            <a:endParaRPr lang="en-US"/>
          </a:p>
        </p:txBody>
      </p:sp>
    </p:spTree>
    <p:extLst>
      <p:ext uri="{BB962C8B-B14F-4D97-AF65-F5344CB8AC3E}">
        <p14:creationId xmlns:p14="http://schemas.microsoft.com/office/powerpoint/2010/main" val="2745429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4FEF808F-1A54-40A6-9C04-8950758CD465}" type="slidenum">
              <a:rPr lang="en-US">
                <a:solidFill>
                  <a:prstClr val="black"/>
                </a:solidFill>
                <a:latin typeface="Calibri" panose="020F0502020204030204"/>
              </a:rPr>
              <a:pPr defTabSz="924916">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564463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29</a:t>
            </a:fld>
            <a:endParaRPr lang="en-US"/>
          </a:p>
        </p:txBody>
      </p:sp>
    </p:spTree>
    <p:extLst>
      <p:ext uri="{BB962C8B-B14F-4D97-AF65-F5344CB8AC3E}">
        <p14:creationId xmlns:p14="http://schemas.microsoft.com/office/powerpoint/2010/main" val="840750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30</a:t>
            </a:fld>
            <a:endParaRPr lang="en-US"/>
          </a:p>
        </p:txBody>
      </p:sp>
    </p:spTree>
    <p:extLst>
      <p:ext uri="{BB962C8B-B14F-4D97-AF65-F5344CB8AC3E}">
        <p14:creationId xmlns:p14="http://schemas.microsoft.com/office/powerpoint/2010/main" val="3910475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31</a:t>
            </a:fld>
            <a:endParaRPr lang="en-US"/>
          </a:p>
        </p:txBody>
      </p:sp>
    </p:spTree>
    <p:extLst>
      <p:ext uri="{BB962C8B-B14F-4D97-AF65-F5344CB8AC3E}">
        <p14:creationId xmlns:p14="http://schemas.microsoft.com/office/powerpoint/2010/main" val="2104824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32</a:t>
            </a:fld>
            <a:endParaRPr lang="en-US"/>
          </a:p>
        </p:txBody>
      </p:sp>
    </p:spTree>
    <p:extLst>
      <p:ext uri="{BB962C8B-B14F-4D97-AF65-F5344CB8AC3E}">
        <p14:creationId xmlns:p14="http://schemas.microsoft.com/office/powerpoint/2010/main" val="249768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4</a:t>
            </a:fld>
            <a:endParaRPr lang="en-US"/>
          </a:p>
        </p:txBody>
      </p:sp>
    </p:spTree>
    <p:extLst>
      <p:ext uri="{BB962C8B-B14F-4D97-AF65-F5344CB8AC3E}">
        <p14:creationId xmlns:p14="http://schemas.microsoft.com/office/powerpoint/2010/main" val="2959447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33</a:t>
            </a:fld>
            <a:endParaRPr lang="en-US"/>
          </a:p>
        </p:txBody>
      </p:sp>
    </p:spTree>
    <p:extLst>
      <p:ext uri="{BB962C8B-B14F-4D97-AF65-F5344CB8AC3E}">
        <p14:creationId xmlns:p14="http://schemas.microsoft.com/office/powerpoint/2010/main" val="917445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34</a:t>
            </a:fld>
            <a:endParaRPr lang="en-US"/>
          </a:p>
        </p:txBody>
      </p:sp>
    </p:spTree>
    <p:extLst>
      <p:ext uri="{BB962C8B-B14F-4D97-AF65-F5344CB8AC3E}">
        <p14:creationId xmlns:p14="http://schemas.microsoft.com/office/powerpoint/2010/main" val="2714713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35</a:t>
            </a:fld>
            <a:endParaRPr lang="en-US"/>
          </a:p>
        </p:txBody>
      </p:sp>
    </p:spTree>
    <p:extLst>
      <p:ext uri="{BB962C8B-B14F-4D97-AF65-F5344CB8AC3E}">
        <p14:creationId xmlns:p14="http://schemas.microsoft.com/office/powerpoint/2010/main" val="1417785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4FEF808F-1A54-40A6-9C04-8950758CD465}" type="slidenum">
              <a:rPr lang="en-US">
                <a:solidFill>
                  <a:prstClr val="black"/>
                </a:solidFill>
                <a:latin typeface="Calibri" panose="020F0502020204030204"/>
              </a:rPr>
              <a:pPr defTabSz="924916">
                <a:defRPr/>
              </a:pPr>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11179582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37</a:t>
            </a:fld>
            <a:endParaRPr lang="en-US"/>
          </a:p>
        </p:txBody>
      </p:sp>
    </p:spTree>
    <p:extLst>
      <p:ext uri="{BB962C8B-B14F-4D97-AF65-F5344CB8AC3E}">
        <p14:creationId xmlns:p14="http://schemas.microsoft.com/office/powerpoint/2010/main" val="38479262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39</a:t>
            </a:fld>
            <a:endParaRPr lang="en-US"/>
          </a:p>
        </p:txBody>
      </p:sp>
    </p:spTree>
    <p:extLst>
      <p:ext uri="{BB962C8B-B14F-4D97-AF65-F5344CB8AC3E}">
        <p14:creationId xmlns:p14="http://schemas.microsoft.com/office/powerpoint/2010/main" val="27944799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40</a:t>
            </a:fld>
            <a:endParaRPr lang="en-US"/>
          </a:p>
        </p:txBody>
      </p:sp>
    </p:spTree>
    <p:extLst>
      <p:ext uri="{BB962C8B-B14F-4D97-AF65-F5344CB8AC3E}">
        <p14:creationId xmlns:p14="http://schemas.microsoft.com/office/powerpoint/2010/main" val="23683278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41</a:t>
            </a:fld>
            <a:endParaRPr lang="en-US"/>
          </a:p>
        </p:txBody>
      </p:sp>
    </p:spTree>
    <p:extLst>
      <p:ext uri="{BB962C8B-B14F-4D97-AF65-F5344CB8AC3E}">
        <p14:creationId xmlns:p14="http://schemas.microsoft.com/office/powerpoint/2010/main" val="39325415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4FEF808F-1A54-40A6-9C04-8950758CD465}" type="slidenum">
              <a:rPr lang="en-US">
                <a:solidFill>
                  <a:prstClr val="black"/>
                </a:solidFill>
                <a:latin typeface="Calibri" panose="020F0502020204030204"/>
              </a:rPr>
              <a:pPr defTabSz="924916">
                <a:defRPr/>
              </a:pPr>
              <a:t>42</a:t>
            </a:fld>
            <a:endParaRPr lang="en-US">
              <a:solidFill>
                <a:prstClr val="black"/>
              </a:solidFill>
              <a:latin typeface="Calibri" panose="020F0502020204030204"/>
            </a:endParaRPr>
          </a:p>
        </p:txBody>
      </p:sp>
    </p:spTree>
    <p:extLst>
      <p:ext uri="{BB962C8B-B14F-4D97-AF65-F5344CB8AC3E}">
        <p14:creationId xmlns:p14="http://schemas.microsoft.com/office/powerpoint/2010/main" val="36911806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43</a:t>
            </a:fld>
            <a:endParaRPr lang="en-US"/>
          </a:p>
        </p:txBody>
      </p:sp>
    </p:spTree>
    <p:extLst>
      <p:ext uri="{BB962C8B-B14F-4D97-AF65-F5344CB8AC3E}">
        <p14:creationId xmlns:p14="http://schemas.microsoft.com/office/powerpoint/2010/main" val="1481401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5</a:t>
            </a:fld>
            <a:endParaRPr lang="en-US"/>
          </a:p>
        </p:txBody>
      </p:sp>
    </p:spTree>
    <p:extLst>
      <p:ext uri="{BB962C8B-B14F-4D97-AF65-F5344CB8AC3E}">
        <p14:creationId xmlns:p14="http://schemas.microsoft.com/office/powerpoint/2010/main" val="27949793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4FEF808F-1A54-40A6-9C04-8950758CD465}" type="slidenum">
              <a:rPr lang="en-US">
                <a:solidFill>
                  <a:prstClr val="black"/>
                </a:solidFill>
                <a:latin typeface="Calibri" panose="020F0502020204030204"/>
              </a:rPr>
              <a:pPr defTabSz="924916">
                <a:defRPr/>
              </a:pPr>
              <a:t>44</a:t>
            </a:fld>
            <a:endParaRPr lang="en-US">
              <a:solidFill>
                <a:prstClr val="black"/>
              </a:solidFill>
              <a:latin typeface="Calibri" panose="020F0502020204030204"/>
            </a:endParaRPr>
          </a:p>
        </p:txBody>
      </p:sp>
    </p:spTree>
    <p:extLst>
      <p:ext uri="{BB962C8B-B14F-4D97-AF65-F5344CB8AC3E}">
        <p14:creationId xmlns:p14="http://schemas.microsoft.com/office/powerpoint/2010/main" val="12219906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45</a:t>
            </a:fld>
            <a:endParaRPr lang="en-US"/>
          </a:p>
        </p:txBody>
      </p:sp>
    </p:spTree>
    <p:extLst>
      <p:ext uri="{BB962C8B-B14F-4D97-AF65-F5344CB8AC3E}">
        <p14:creationId xmlns:p14="http://schemas.microsoft.com/office/powerpoint/2010/main" val="7912158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46</a:t>
            </a:fld>
            <a:endParaRPr lang="en-US"/>
          </a:p>
        </p:txBody>
      </p:sp>
    </p:spTree>
    <p:extLst>
      <p:ext uri="{BB962C8B-B14F-4D97-AF65-F5344CB8AC3E}">
        <p14:creationId xmlns:p14="http://schemas.microsoft.com/office/powerpoint/2010/main" val="20000999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47</a:t>
            </a:fld>
            <a:endParaRPr lang="en-US"/>
          </a:p>
        </p:txBody>
      </p:sp>
    </p:spTree>
    <p:extLst>
      <p:ext uri="{BB962C8B-B14F-4D97-AF65-F5344CB8AC3E}">
        <p14:creationId xmlns:p14="http://schemas.microsoft.com/office/powerpoint/2010/main" val="9427128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48</a:t>
            </a:fld>
            <a:endParaRPr lang="en-US"/>
          </a:p>
        </p:txBody>
      </p:sp>
    </p:spTree>
    <p:extLst>
      <p:ext uri="{BB962C8B-B14F-4D97-AF65-F5344CB8AC3E}">
        <p14:creationId xmlns:p14="http://schemas.microsoft.com/office/powerpoint/2010/main" val="18171089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49</a:t>
            </a:fld>
            <a:endParaRPr lang="en-US"/>
          </a:p>
        </p:txBody>
      </p:sp>
    </p:spTree>
    <p:extLst>
      <p:ext uri="{BB962C8B-B14F-4D97-AF65-F5344CB8AC3E}">
        <p14:creationId xmlns:p14="http://schemas.microsoft.com/office/powerpoint/2010/main" val="40960370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50</a:t>
            </a:fld>
            <a:endParaRPr lang="en-US"/>
          </a:p>
        </p:txBody>
      </p:sp>
    </p:spTree>
    <p:extLst>
      <p:ext uri="{BB962C8B-B14F-4D97-AF65-F5344CB8AC3E}">
        <p14:creationId xmlns:p14="http://schemas.microsoft.com/office/powerpoint/2010/main" val="6109452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51</a:t>
            </a:fld>
            <a:endParaRPr lang="en-US"/>
          </a:p>
        </p:txBody>
      </p:sp>
    </p:spTree>
    <p:extLst>
      <p:ext uri="{BB962C8B-B14F-4D97-AF65-F5344CB8AC3E}">
        <p14:creationId xmlns:p14="http://schemas.microsoft.com/office/powerpoint/2010/main" val="10947898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52</a:t>
            </a:fld>
            <a:endParaRPr lang="en-US"/>
          </a:p>
        </p:txBody>
      </p:sp>
    </p:spTree>
    <p:extLst>
      <p:ext uri="{BB962C8B-B14F-4D97-AF65-F5344CB8AC3E}">
        <p14:creationId xmlns:p14="http://schemas.microsoft.com/office/powerpoint/2010/main" val="34414423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4FEF808F-1A54-40A6-9C04-8950758CD465}" type="slidenum">
              <a:rPr lang="en-US">
                <a:solidFill>
                  <a:prstClr val="black"/>
                </a:solidFill>
                <a:latin typeface="Calibri" panose="020F0502020204030204"/>
              </a:rPr>
              <a:pPr defTabSz="924916">
                <a:defRPr/>
              </a:pPr>
              <a:t>53</a:t>
            </a:fld>
            <a:endParaRPr lang="en-US">
              <a:solidFill>
                <a:prstClr val="black"/>
              </a:solidFill>
              <a:latin typeface="Calibri" panose="020F0502020204030204"/>
            </a:endParaRPr>
          </a:p>
        </p:txBody>
      </p:sp>
    </p:spTree>
    <p:extLst>
      <p:ext uri="{BB962C8B-B14F-4D97-AF65-F5344CB8AC3E}">
        <p14:creationId xmlns:p14="http://schemas.microsoft.com/office/powerpoint/2010/main" val="1806507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6</a:t>
            </a:fld>
            <a:endParaRPr lang="en-US"/>
          </a:p>
        </p:txBody>
      </p:sp>
    </p:spTree>
    <p:extLst>
      <p:ext uri="{BB962C8B-B14F-4D97-AF65-F5344CB8AC3E}">
        <p14:creationId xmlns:p14="http://schemas.microsoft.com/office/powerpoint/2010/main" val="19808761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54</a:t>
            </a:fld>
            <a:endParaRPr lang="en-US"/>
          </a:p>
        </p:txBody>
      </p:sp>
    </p:spTree>
    <p:extLst>
      <p:ext uri="{BB962C8B-B14F-4D97-AF65-F5344CB8AC3E}">
        <p14:creationId xmlns:p14="http://schemas.microsoft.com/office/powerpoint/2010/main" val="7631995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55</a:t>
            </a:fld>
            <a:endParaRPr lang="en-US"/>
          </a:p>
        </p:txBody>
      </p:sp>
    </p:spTree>
    <p:extLst>
      <p:ext uri="{BB962C8B-B14F-4D97-AF65-F5344CB8AC3E}">
        <p14:creationId xmlns:p14="http://schemas.microsoft.com/office/powerpoint/2010/main" val="19159887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56</a:t>
            </a:fld>
            <a:endParaRPr lang="en-US"/>
          </a:p>
        </p:txBody>
      </p:sp>
    </p:spTree>
    <p:extLst>
      <p:ext uri="{BB962C8B-B14F-4D97-AF65-F5344CB8AC3E}">
        <p14:creationId xmlns:p14="http://schemas.microsoft.com/office/powerpoint/2010/main" val="9380352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57</a:t>
            </a:fld>
            <a:endParaRPr lang="en-US"/>
          </a:p>
        </p:txBody>
      </p:sp>
    </p:spTree>
    <p:extLst>
      <p:ext uri="{BB962C8B-B14F-4D97-AF65-F5344CB8AC3E}">
        <p14:creationId xmlns:p14="http://schemas.microsoft.com/office/powerpoint/2010/main" val="18431525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58</a:t>
            </a:fld>
            <a:endParaRPr lang="en-US"/>
          </a:p>
        </p:txBody>
      </p:sp>
    </p:spTree>
    <p:extLst>
      <p:ext uri="{BB962C8B-B14F-4D97-AF65-F5344CB8AC3E}">
        <p14:creationId xmlns:p14="http://schemas.microsoft.com/office/powerpoint/2010/main" val="15531027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59</a:t>
            </a:fld>
            <a:endParaRPr lang="en-US"/>
          </a:p>
        </p:txBody>
      </p:sp>
    </p:spTree>
    <p:extLst>
      <p:ext uri="{BB962C8B-B14F-4D97-AF65-F5344CB8AC3E}">
        <p14:creationId xmlns:p14="http://schemas.microsoft.com/office/powerpoint/2010/main" val="1853600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4FEF808F-1A54-40A6-9C04-8950758CD465}" type="slidenum">
              <a:rPr lang="en-US">
                <a:solidFill>
                  <a:prstClr val="black"/>
                </a:solidFill>
                <a:latin typeface="Calibri" panose="020F0502020204030204"/>
              </a:rPr>
              <a:pPr defTabSz="924916">
                <a:defRPr/>
              </a:pPr>
              <a:t>60</a:t>
            </a:fld>
            <a:endParaRPr lang="en-US">
              <a:solidFill>
                <a:prstClr val="black"/>
              </a:solidFill>
              <a:latin typeface="Calibri" panose="020F0502020204030204"/>
            </a:endParaRPr>
          </a:p>
        </p:txBody>
      </p:sp>
    </p:spTree>
    <p:extLst>
      <p:ext uri="{BB962C8B-B14F-4D97-AF65-F5344CB8AC3E}">
        <p14:creationId xmlns:p14="http://schemas.microsoft.com/office/powerpoint/2010/main" val="15014732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4FEF808F-1A54-40A6-9C04-8950758CD465}" type="slidenum">
              <a:rPr lang="en-US">
                <a:solidFill>
                  <a:prstClr val="black"/>
                </a:solidFill>
                <a:latin typeface="Calibri" panose="020F0502020204030204"/>
              </a:rPr>
              <a:pPr defTabSz="924916">
                <a:defRPr/>
              </a:pPr>
              <a:t>61</a:t>
            </a:fld>
            <a:endParaRPr lang="en-US">
              <a:solidFill>
                <a:prstClr val="black"/>
              </a:solidFill>
              <a:latin typeface="Calibri" panose="020F0502020204030204"/>
            </a:endParaRPr>
          </a:p>
        </p:txBody>
      </p:sp>
    </p:spTree>
    <p:extLst>
      <p:ext uri="{BB962C8B-B14F-4D97-AF65-F5344CB8AC3E}">
        <p14:creationId xmlns:p14="http://schemas.microsoft.com/office/powerpoint/2010/main" val="28568517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62</a:t>
            </a:fld>
            <a:endParaRPr lang="en-US"/>
          </a:p>
        </p:txBody>
      </p:sp>
    </p:spTree>
    <p:extLst>
      <p:ext uri="{BB962C8B-B14F-4D97-AF65-F5344CB8AC3E}">
        <p14:creationId xmlns:p14="http://schemas.microsoft.com/office/powerpoint/2010/main" val="32331153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63</a:t>
            </a:fld>
            <a:endParaRPr lang="en-US"/>
          </a:p>
        </p:txBody>
      </p:sp>
    </p:spTree>
    <p:extLst>
      <p:ext uri="{BB962C8B-B14F-4D97-AF65-F5344CB8AC3E}">
        <p14:creationId xmlns:p14="http://schemas.microsoft.com/office/powerpoint/2010/main" val="2364160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7</a:t>
            </a:fld>
            <a:endParaRPr lang="en-US"/>
          </a:p>
        </p:txBody>
      </p:sp>
    </p:spTree>
    <p:extLst>
      <p:ext uri="{BB962C8B-B14F-4D97-AF65-F5344CB8AC3E}">
        <p14:creationId xmlns:p14="http://schemas.microsoft.com/office/powerpoint/2010/main" val="27404754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64</a:t>
            </a:fld>
            <a:endParaRPr lang="en-US"/>
          </a:p>
        </p:txBody>
      </p:sp>
    </p:spTree>
    <p:extLst>
      <p:ext uri="{BB962C8B-B14F-4D97-AF65-F5344CB8AC3E}">
        <p14:creationId xmlns:p14="http://schemas.microsoft.com/office/powerpoint/2010/main" val="9652126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4FEF808F-1A54-40A6-9C04-8950758CD465}" type="slidenum">
              <a:rPr lang="en-US">
                <a:solidFill>
                  <a:prstClr val="black"/>
                </a:solidFill>
                <a:latin typeface="Calibri" panose="020F0502020204030204"/>
              </a:rPr>
              <a:pPr defTabSz="924916">
                <a:defRPr/>
              </a:pPr>
              <a:t>65</a:t>
            </a:fld>
            <a:endParaRPr lang="en-US">
              <a:solidFill>
                <a:prstClr val="black"/>
              </a:solidFill>
              <a:latin typeface="Calibri" panose="020F0502020204030204"/>
            </a:endParaRPr>
          </a:p>
        </p:txBody>
      </p:sp>
    </p:spTree>
    <p:extLst>
      <p:ext uri="{BB962C8B-B14F-4D97-AF65-F5344CB8AC3E}">
        <p14:creationId xmlns:p14="http://schemas.microsoft.com/office/powerpoint/2010/main" val="21693609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66</a:t>
            </a:fld>
            <a:endParaRPr lang="en-US"/>
          </a:p>
        </p:txBody>
      </p:sp>
    </p:spTree>
    <p:extLst>
      <p:ext uri="{BB962C8B-B14F-4D97-AF65-F5344CB8AC3E}">
        <p14:creationId xmlns:p14="http://schemas.microsoft.com/office/powerpoint/2010/main" val="20933558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67</a:t>
            </a:fld>
            <a:endParaRPr lang="en-US"/>
          </a:p>
        </p:txBody>
      </p:sp>
    </p:spTree>
    <p:extLst>
      <p:ext uri="{BB962C8B-B14F-4D97-AF65-F5344CB8AC3E}">
        <p14:creationId xmlns:p14="http://schemas.microsoft.com/office/powerpoint/2010/main" val="1510307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4FEF808F-1A54-40A6-9C04-8950758CD465}" type="slidenum">
              <a:rPr lang="en-US">
                <a:solidFill>
                  <a:prstClr val="black"/>
                </a:solidFill>
                <a:latin typeface="Calibri" panose="020F0502020204030204"/>
              </a:rPr>
              <a:pPr defTabSz="924916">
                <a:defRPr/>
              </a:pPr>
              <a:t>68</a:t>
            </a:fld>
            <a:endParaRPr lang="en-US">
              <a:solidFill>
                <a:prstClr val="black"/>
              </a:solidFill>
              <a:latin typeface="Calibri" panose="020F0502020204030204"/>
            </a:endParaRPr>
          </a:p>
        </p:txBody>
      </p:sp>
    </p:spTree>
    <p:extLst>
      <p:ext uri="{BB962C8B-B14F-4D97-AF65-F5344CB8AC3E}">
        <p14:creationId xmlns:p14="http://schemas.microsoft.com/office/powerpoint/2010/main" val="13416751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69</a:t>
            </a:fld>
            <a:endParaRPr lang="en-US"/>
          </a:p>
        </p:txBody>
      </p:sp>
    </p:spTree>
    <p:extLst>
      <p:ext uri="{BB962C8B-B14F-4D97-AF65-F5344CB8AC3E}">
        <p14:creationId xmlns:p14="http://schemas.microsoft.com/office/powerpoint/2010/main" val="38184476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 risk to sexually offend base rate; LSI or WRNA or state mandated tool (</a:t>
            </a:r>
            <a:r>
              <a:rPr lang="en-US" dirty="0" err="1"/>
              <a:t>Compas</a:t>
            </a:r>
            <a:r>
              <a:rPr lang="en-US" dirty="0"/>
              <a:t>); Treatment need through WRNA trailer or gendered assessment protocol; protective factors, Psychological testing, good lives assessment/plan = treatment or case plan</a:t>
            </a:r>
          </a:p>
        </p:txBody>
      </p:sp>
      <p:sp>
        <p:nvSpPr>
          <p:cNvPr id="4" name="Slide Number Placeholder 3"/>
          <p:cNvSpPr>
            <a:spLocks noGrp="1"/>
          </p:cNvSpPr>
          <p:nvPr>
            <p:ph type="sldNum" sz="quarter" idx="5"/>
          </p:nvPr>
        </p:nvSpPr>
        <p:spPr/>
        <p:txBody>
          <a:bodyPr/>
          <a:lstStyle/>
          <a:p>
            <a:fld id="{4FEF808F-1A54-40A6-9C04-8950758CD465}" type="slidenum">
              <a:rPr lang="en-US" smtClean="0"/>
              <a:t>70</a:t>
            </a:fld>
            <a:endParaRPr lang="en-US"/>
          </a:p>
        </p:txBody>
      </p:sp>
    </p:spTree>
    <p:extLst>
      <p:ext uri="{BB962C8B-B14F-4D97-AF65-F5344CB8AC3E}">
        <p14:creationId xmlns:p14="http://schemas.microsoft.com/office/powerpoint/2010/main" val="22578064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71</a:t>
            </a:fld>
            <a:endParaRPr lang="en-US"/>
          </a:p>
        </p:txBody>
      </p:sp>
    </p:spTree>
    <p:extLst>
      <p:ext uri="{BB962C8B-B14F-4D97-AF65-F5344CB8AC3E}">
        <p14:creationId xmlns:p14="http://schemas.microsoft.com/office/powerpoint/2010/main" val="3194509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73</a:t>
            </a:fld>
            <a:endParaRPr lang="en-US"/>
          </a:p>
        </p:txBody>
      </p:sp>
    </p:spTree>
    <p:extLst>
      <p:ext uri="{BB962C8B-B14F-4D97-AF65-F5344CB8AC3E}">
        <p14:creationId xmlns:p14="http://schemas.microsoft.com/office/powerpoint/2010/main" val="23838223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74</a:t>
            </a:fld>
            <a:endParaRPr lang="en-US"/>
          </a:p>
        </p:txBody>
      </p:sp>
    </p:spTree>
    <p:extLst>
      <p:ext uri="{BB962C8B-B14F-4D97-AF65-F5344CB8AC3E}">
        <p14:creationId xmlns:p14="http://schemas.microsoft.com/office/powerpoint/2010/main" val="3400273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8</a:t>
            </a:fld>
            <a:endParaRPr lang="en-US"/>
          </a:p>
        </p:txBody>
      </p:sp>
    </p:spTree>
    <p:extLst>
      <p:ext uri="{BB962C8B-B14F-4D97-AF65-F5344CB8AC3E}">
        <p14:creationId xmlns:p14="http://schemas.microsoft.com/office/powerpoint/2010/main" val="8422626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75</a:t>
            </a:fld>
            <a:endParaRPr lang="en-US"/>
          </a:p>
        </p:txBody>
      </p:sp>
    </p:spTree>
    <p:extLst>
      <p:ext uri="{BB962C8B-B14F-4D97-AF65-F5344CB8AC3E}">
        <p14:creationId xmlns:p14="http://schemas.microsoft.com/office/powerpoint/2010/main" val="30455926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76</a:t>
            </a:fld>
            <a:endParaRPr lang="en-US"/>
          </a:p>
        </p:txBody>
      </p:sp>
    </p:spTree>
    <p:extLst>
      <p:ext uri="{BB962C8B-B14F-4D97-AF65-F5344CB8AC3E}">
        <p14:creationId xmlns:p14="http://schemas.microsoft.com/office/powerpoint/2010/main" val="31893510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77</a:t>
            </a:fld>
            <a:endParaRPr lang="en-US"/>
          </a:p>
        </p:txBody>
      </p:sp>
    </p:spTree>
    <p:extLst>
      <p:ext uri="{BB962C8B-B14F-4D97-AF65-F5344CB8AC3E}">
        <p14:creationId xmlns:p14="http://schemas.microsoft.com/office/powerpoint/2010/main" val="19974388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78</a:t>
            </a:fld>
            <a:endParaRPr lang="en-US"/>
          </a:p>
        </p:txBody>
      </p:sp>
    </p:spTree>
    <p:extLst>
      <p:ext uri="{BB962C8B-B14F-4D97-AF65-F5344CB8AC3E}">
        <p14:creationId xmlns:p14="http://schemas.microsoft.com/office/powerpoint/2010/main" val="12154763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79</a:t>
            </a:fld>
            <a:endParaRPr lang="en-US"/>
          </a:p>
        </p:txBody>
      </p:sp>
    </p:spTree>
    <p:extLst>
      <p:ext uri="{BB962C8B-B14F-4D97-AF65-F5344CB8AC3E}">
        <p14:creationId xmlns:p14="http://schemas.microsoft.com/office/powerpoint/2010/main" val="428972616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82</a:t>
            </a:fld>
            <a:endParaRPr lang="en-US"/>
          </a:p>
        </p:txBody>
      </p:sp>
    </p:spTree>
    <p:extLst>
      <p:ext uri="{BB962C8B-B14F-4D97-AF65-F5344CB8AC3E}">
        <p14:creationId xmlns:p14="http://schemas.microsoft.com/office/powerpoint/2010/main" val="2592361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83</a:t>
            </a:fld>
            <a:endParaRPr lang="en-US"/>
          </a:p>
        </p:txBody>
      </p:sp>
    </p:spTree>
    <p:extLst>
      <p:ext uri="{BB962C8B-B14F-4D97-AF65-F5344CB8AC3E}">
        <p14:creationId xmlns:p14="http://schemas.microsoft.com/office/powerpoint/2010/main" val="38877824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84</a:t>
            </a:fld>
            <a:endParaRPr lang="en-US"/>
          </a:p>
        </p:txBody>
      </p:sp>
    </p:spTree>
    <p:extLst>
      <p:ext uri="{BB962C8B-B14F-4D97-AF65-F5344CB8AC3E}">
        <p14:creationId xmlns:p14="http://schemas.microsoft.com/office/powerpoint/2010/main" val="138816874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85</a:t>
            </a:fld>
            <a:endParaRPr lang="en-US"/>
          </a:p>
        </p:txBody>
      </p:sp>
    </p:spTree>
    <p:extLst>
      <p:ext uri="{BB962C8B-B14F-4D97-AF65-F5344CB8AC3E}">
        <p14:creationId xmlns:p14="http://schemas.microsoft.com/office/powerpoint/2010/main" val="108920501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86</a:t>
            </a:fld>
            <a:endParaRPr lang="en-US"/>
          </a:p>
        </p:txBody>
      </p:sp>
    </p:spTree>
    <p:extLst>
      <p:ext uri="{BB962C8B-B14F-4D97-AF65-F5344CB8AC3E}">
        <p14:creationId xmlns:p14="http://schemas.microsoft.com/office/powerpoint/2010/main" val="132121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9</a:t>
            </a:fld>
            <a:endParaRPr lang="en-US"/>
          </a:p>
        </p:txBody>
      </p:sp>
    </p:spTree>
    <p:extLst>
      <p:ext uri="{BB962C8B-B14F-4D97-AF65-F5344CB8AC3E}">
        <p14:creationId xmlns:p14="http://schemas.microsoft.com/office/powerpoint/2010/main" val="912013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EF808F-1A54-40A6-9C04-8950758CD465}" type="slidenum">
              <a:rPr lang="en-US" smtClean="0"/>
              <a:t>10</a:t>
            </a:fld>
            <a:endParaRPr lang="en-US"/>
          </a:p>
        </p:txBody>
      </p:sp>
    </p:spTree>
    <p:extLst>
      <p:ext uri="{BB962C8B-B14F-4D97-AF65-F5344CB8AC3E}">
        <p14:creationId xmlns:p14="http://schemas.microsoft.com/office/powerpoint/2010/main" val="2942652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B5AECD-3BEC-43FE-BC6C-542EE96F50A7}" type="datetimeFigureOut">
              <a:rPr lang="en-US" smtClean="0"/>
              <a:t>6/12/2026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A17FFD-7FD9-48AC-B239-5281258EEB9E}"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437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B5AECD-3BEC-43FE-BC6C-542EE96F50A7}" type="datetimeFigureOut">
              <a:rPr lang="en-US" smtClean="0"/>
              <a:t>6/12/2026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A17FFD-7FD9-48AC-B239-5281258EEB9E}" type="slidenum">
              <a:rPr lang="en-US" smtClean="0"/>
              <a:t>‹#›</a:t>
            </a:fld>
            <a:endParaRPr lang="en-US" dirty="0"/>
          </a:p>
        </p:txBody>
      </p:sp>
    </p:spTree>
    <p:extLst>
      <p:ext uri="{BB962C8B-B14F-4D97-AF65-F5344CB8AC3E}">
        <p14:creationId xmlns:p14="http://schemas.microsoft.com/office/powerpoint/2010/main" val="2534124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B5AECD-3BEC-43FE-BC6C-542EE96F50A7}" type="datetimeFigureOut">
              <a:rPr lang="en-US" smtClean="0"/>
              <a:t>6/12/2026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A17FFD-7FD9-48AC-B239-5281258EEB9E}" type="slidenum">
              <a:rPr lang="en-US" smtClean="0"/>
              <a:t>‹#›</a:t>
            </a:fld>
            <a:endParaRPr lang="en-US" dirty="0"/>
          </a:p>
        </p:txBody>
      </p:sp>
    </p:spTree>
    <p:extLst>
      <p:ext uri="{BB962C8B-B14F-4D97-AF65-F5344CB8AC3E}">
        <p14:creationId xmlns:p14="http://schemas.microsoft.com/office/powerpoint/2010/main" val="1612777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6/12/2026</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917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6/12/2026</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609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6/12/2026</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890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6/12/2026</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117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6/12/2026</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165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6/12/2026</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375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6/12/2026</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628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6/12/2026</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66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B5AECD-3BEC-43FE-BC6C-542EE96F50A7}" type="datetimeFigureOut">
              <a:rPr lang="en-US" smtClean="0"/>
              <a:t>6/12/2026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A17FFD-7FD9-48AC-B239-5281258EEB9E}" type="slidenum">
              <a:rPr lang="en-US" smtClean="0"/>
              <a:t>‹#›</a:t>
            </a:fld>
            <a:endParaRPr lang="en-US" dirty="0"/>
          </a:p>
        </p:txBody>
      </p:sp>
    </p:spTree>
    <p:extLst>
      <p:ext uri="{BB962C8B-B14F-4D97-AF65-F5344CB8AC3E}">
        <p14:creationId xmlns:p14="http://schemas.microsoft.com/office/powerpoint/2010/main" val="2300783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6/12/2026</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770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6/12/2026</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088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6/12/2026</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367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2D957A-A052-4862-BE7F-6FFB1E51C4E5}"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1321D-2878-423B-A7F0-DCE496977CC7}" type="slidenum">
              <a:rPr lang="en-US" smtClean="0"/>
              <a:t>‹#›</a:t>
            </a:fld>
            <a:endParaRPr lang="en-US"/>
          </a:p>
        </p:txBody>
      </p:sp>
    </p:spTree>
    <p:extLst>
      <p:ext uri="{BB962C8B-B14F-4D97-AF65-F5344CB8AC3E}">
        <p14:creationId xmlns:p14="http://schemas.microsoft.com/office/powerpoint/2010/main" val="444966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2D957A-A052-4862-BE7F-6FFB1E51C4E5}"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1321D-2878-423B-A7F0-DCE496977CC7}" type="slidenum">
              <a:rPr lang="en-US" smtClean="0"/>
              <a:t>‹#›</a:t>
            </a:fld>
            <a:endParaRPr lang="en-US"/>
          </a:p>
        </p:txBody>
      </p:sp>
    </p:spTree>
    <p:extLst>
      <p:ext uri="{BB962C8B-B14F-4D97-AF65-F5344CB8AC3E}">
        <p14:creationId xmlns:p14="http://schemas.microsoft.com/office/powerpoint/2010/main" val="1643211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D957A-A052-4862-BE7F-6FFB1E51C4E5}"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1321D-2878-423B-A7F0-DCE496977CC7}" type="slidenum">
              <a:rPr lang="en-US" smtClean="0"/>
              <a:t>‹#›</a:t>
            </a:fld>
            <a:endParaRPr lang="en-US"/>
          </a:p>
        </p:txBody>
      </p:sp>
    </p:spTree>
    <p:extLst>
      <p:ext uri="{BB962C8B-B14F-4D97-AF65-F5344CB8AC3E}">
        <p14:creationId xmlns:p14="http://schemas.microsoft.com/office/powerpoint/2010/main" val="1891283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2D957A-A052-4862-BE7F-6FFB1E51C4E5}" type="datetimeFigureOut">
              <a:rPr lang="en-US" smtClean="0"/>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1321D-2878-423B-A7F0-DCE496977CC7}" type="slidenum">
              <a:rPr lang="en-US" smtClean="0"/>
              <a:t>‹#›</a:t>
            </a:fld>
            <a:endParaRPr lang="en-US"/>
          </a:p>
        </p:txBody>
      </p:sp>
    </p:spTree>
    <p:extLst>
      <p:ext uri="{BB962C8B-B14F-4D97-AF65-F5344CB8AC3E}">
        <p14:creationId xmlns:p14="http://schemas.microsoft.com/office/powerpoint/2010/main" val="40575521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2D957A-A052-4862-BE7F-6FFB1E51C4E5}" type="datetimeFigureOut">
              <a:rPr lang="en-US" smtClean="0"/>
              <a:t>6/12/2026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41321D-2878-423B-A7F0-DCE496977CC7}" type="slidenum">
              <a:rPr lang="en-US" smtClean="0"/>
              <a:t>‹#›</a:t>
            </a:fld>
            <a:endParaRPr lang="en-US"/>
          </a:p>
        </p:txBody>
      </p:sp>
    </p:spTree>
    <p:extLst>
      <p:ext uri="{BB962C8B-B14F-4D97-AF65-F5344CB8AC3E}">
        <p14:creationId xmlns:p14="http://schemas.microsoft.com/office/powerpoint/2010/main" val="39035837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2D957A-A052-4862-BE7F-6FFB1E51C4E5}" type="datetimeFigureOut">
              <a:rPr lang="en-US" smtClean="0"/>
              <a:t>6/12/2026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41321D-2878-423B-A7F0-DCE496977CC7}" type="slidenum">
              <a:rPr lang="en-US" smtClean="0"/>
              <a:t>‹#›</a:t>
            </a:fld>
            <a:endParaRPr lang="en-US"/>
          </a:p>
        </p:txBody>
      </p:sp>
    </p:spTree>
    <p:extLst>
      <p:ext uri="{BB962C8B-B14F-4D97-AF65-F5344CB8AC3E}">
        <p14:creationId xmlns:p14="http://schemas.microsoft.com/office/powerpoint/2010/main" val="2075668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D957A-A052-4862-BE7F-6FFB1E51C4E5}" type="datetimeFigureOut">
              <a:rPr lang="en-US" smtClean="0"/>
              <a:t>6/12/2026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41321D-2878-423B-A7F0-DCE496977CC7}" type="slidenum">
              <a:rPr lang="en-US" smtClean="0"/>
              <a:t>‹#›</a:t>
            </a:fld>
            <a:endParaRPr lang="en-US"/>
          </a:p>
        </p:txBody>
      </p:sp>
    </p:spTree>
    <p:extLst>
      <p:ext uri="{BB962C8B-B14F-4D97-AF65-F5344CB8AC3E}">
        <p14:creationId xmlns:p14="http://schemas.microsoft.com/office/powerpoint/2010/main" val="1264297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B5AECD-3BEC-43FE-BC6C-542EE96F50A7}" type="datetimeFigureOut">
              <a:rPr lang="en-US" smtClean="0"/>
              <a:t>6/12/2026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A17FFD-7FD9-48AC-B239-5281258EEB9E}"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5775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2D957A-A052-4862-BE7F-6FFB1E51C4E5}" type="datetimeFigureOut">
              <a:rPr lang="en-US" smtClean="0"/>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1321D-2878-423B-A7F0-DCE496977CC7}" type="slidenum">
              <a:rPr lang="en-US" smtClean="0"/>
              <a:t>‹#›</a:t>
            </a:fld>
            <a:endParaRPr lang="en-US"/>
          </a:p>
        </p:txBody>
      </p:sp>
    </p:spTree>
    <p:extLst>
      <p:ext uri="{BB962C8B-B14F-4D97-AF65-F5344CB8AC3E}">
        <p14:creationId xmlns:p14="http://schemas.microsoft.com/office/powerpoint/2010/main" val="1741858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D957A-A052-4862-BE7F-6FFB1E51C4E5}" type="datetimeFigureOut">
              <a:rPr lang="en-US" smtClean="0"/>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1321D-2878-423B-A7F0-DCE496977CC7}" type="slidenum">
              <a:rPr lang="en-US" smtClean="0"/>
              <a:t>‹#›</a:t>
            </a:fld>
            <a:endParaRPr lang="en-US"/>
          </a:p>
        </p:txBody>
      </p:sp>
    </p:spTree>
    <p:extLst>
      <p:ext uri="{BB962C8B-B14F-4D97-AF65-F5344CB8AC3E}">
        <p14:creationId xmlns:p14="http://schemas.microsoft.com/office/powerpoint/2010/main" val="39524534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D957A-A052-4862-BE7F-6FFB1E51C4E5}"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1321D-2878-423B-A7F0-DCE496977CC7}" type="slidenum">
              <a:rPr lang="en-US" smtClean="0"/>
              <a:t>‹#›</a:t>
            </a:fld>
            <a:endParaRPr lang="en-US"/>
          </a:p>
        </p:txBody>
      </p:sp>
    </p:spTree>
    <p:extLst>
      <p:ext uri="{BB962C8B-B14F-4D97-AF65-F5344CB8AC3E}">
        <p14:creationId xmlns:p14="http://schemas.microsoft.com/office/powerpoint/2010/main" val="14884140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D957A-A052-4862-BE7F-6FFB1E51C4E5}"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1321D-2878-423B-A7F0-DCE496977CC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556599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D957A-A052-4862-BE7F-6FFB1E51C4E5}"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1321D-2878-423B-A7F0-DCE496977CC7}" type="slidenum">
              <a:rPr lang="en-US" smtClean="0"/>
              <a:t>‹#›</a:t>
            </a:fld>
            <a:endParaRPr lang="en-US"/>
          </a:p>
        </p:txBody>
      </p:sp>
    </p:spTree>
    <p:extLst>
      <p:ext uri="{BB962C8B-B14F-4D97-AF65-F5344CB8AC3E}">
        <p14:creationId xmlns:p14="http://schemas.microsoft.com/office/powerpoint/2010/main" val="5903754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D957A-A052-4862-BE7F-6FFB1E51C4E5}"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1321D-2878-423B-A7F0-DCE496977CC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807212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D957A-A052-4862-BE7F-6FFB1E51C4E5}"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1321D-2878-423B-A7F0-DCE496977CC7}" type="slidenum">
              <a:rPr lang="en-US" smtClean="0"/>
              <a:t>‹#›</a:t>
            </a:fld>
            <a:endParaRPr lang="en-US"/>
          </a:p>
        </p:txBody>
      </p:sp>
    </p:spTree>
    <p:extLst>
      <p:ext uri="{BB962C8B-B14F-4D97-AF65-F5344CB8AC3E}">
        <p14:creationId xmlns:p14="http://schemas.microsoft.com/office/powerpoint/2010/main" val="20664141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2D957A-A052-4862-BE7F-6FFB1E51C4E5}"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1321D-2878-423B-A7F0-DCE496977CC7}" type="slidenum">
              <a:rPr lang="en-US" smtClean="0"/>
              <a:t>‹#›</a:t>
            </a:fld>
            <a:endParaRPr lang="en-US"/>
          </a:p>
        </p:txBody>
      </p:sp>
    </p:spTree>
    <p:extLst>
      <p:ext uri="{BB962C8B-B14F-4D97-AF65-F5344CB8AC3E}">
        <p14:creationId xmlns:p14="http://schemas.microsoft.com/office/powerpoint/2010/main" val="23766880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2D957A-A052-4862-BE7F-6FFB1E51C4E5}"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1321D-2878-423B-A7F0-DCE496977CC7}" type="slidenum">
              <a:rPr lang="en-US" smtClean="0"/>
              <a:t>‹#›</a:t>
            </a:fld>
            <a:endParaRPr lang="en-US"/>
          </a:p>
        </p:txBody>
      </p:sp>
    </p:spTree>
    <p:extLst>
      <p:ext uri="{BB962C8B-B14F-4D97-AF65-F5344CB8AC3E}">
        <p14:creationId xmlns:p14="http://schemas.microsoft.com/office/powerpoint/2010/main" val="3502595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B5AECD-3BEC-43FE-BC6C-542EE96F50A7}" type="datetimeFigureOut">
              <a:rPr lang="en-US" smtClean="0"/>
              <a:t>6/12/2026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A17FFD-7FD9-48AC-B239-5281258EEB9E}" type="slidenum">
              <a:rPr lang="en-US" smtClean="0"/>
              <a:t>‹#›</a:t>
            </a:fld>
            <a:endParaRPr lang="en-US" dirty="0"/>
          </a:p>
        </p:txBody>
      </p:sp>
    </p:spTree>
    <p:extLst>
      <p:ext uri="{BB962C8B-B14F-4D97-AF65-F5344CB8AC3E}">
        <p14:creationId xmlns:p14="http://schemas.microsoft.com/office/powerpoint/2010/main" val="2878540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B5AECD-3BEC-43FE-BC6C-542EE96F50A7}" type="datetimeFigureOut">
              <a:rPr lang="en-US" smtClean="0"/>
              <a:t>6/12/2026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A17FFD-7FD9-48AC-B239-5281258EEB9E}" type="slidenum">
              <a:rPr lang="en-US" smtClean="0"/>
              <a:t>‹#›</a:t>
            </a:fld>
            <a:endParaRPr lang="en-US" dirty="0"/>
          </a:p>
        </p:txBody>
      </p:sp>
    </p:spTree>
    <p:extLst>
      <p:ext uri="{BB962C8B-B14F-4D97-AF65-F5344CB8AC3E}">
        <p14:creationId xmlns:p14="http://schemas.microsoft.com/office/powerpoint/2010/main" val="3338335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B5AECD-3BEC-43FE-BC6C-542EE96F50A7}" type="datetimeFigureOut">
              <a:rPr lang="en-US" smtClean="0"/>
              <a:t>6/12/2026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A17FFD-7FD9-48AC-B239-5281258EEB9E}" type="slidenum">
              <a:rPr lang="en-US" smtClean="0"/>
              <a:t>‹#›</a:t>
            </a:fld>
            <a:endParaRPr lang="en-US" dirty="0"/>
          </a:p>
        </p:txBody>
      </p:sp>
    </p:spTree>
    <p:extLst>
      <p:ext uri="{BB962C8B-B14F-4D97-AF65-F5344CB8AC3E}">
        <p14:creationId xmlns:p14="http://schemas.microsoft.com/office/powerpoint/2010/main" val="1399849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AB5AECD-3BEC-43FE-BC6C-542EE96F50A7}" type="datetimeFigureOut">
              <a:rPr lang="en-US" smtClean="0"/>
              <a:t>6/12/2026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0CA17FFD-7FD9-48AC-B239-5281258EEB9E}" type="slidenum">
              <a:rPr lang="en-US" smtClean="0"/>
              <a:t>‹#›</a:t>
            </a:fld>
            <a:endParaRPr lang="en-US" dirty="0"/>
          </a:p>
        </p:txBody>
      </p:sp>
    </p:spTree>
    <p:extLst>
      <p:ext uri="{BB962C8B-B14F-4D97-AF65-F5344CB8AC3E}">
        <p14:creationId xmlns:p14="http://schemas.microsoft.com/office/powerpoint/2010/main" val="3688531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AB5AECD-3BEC-43FE-BC6C-542EE96F50A7}" type="datetimeFigureOut">
              <a:rPr lang="en-US" smtClean="0"/>
              <a:t>6/12/2026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CA17FFD-7FD9-48AC-B239-5281258EEB9E}" type="slidenum">
              <a:rPr lang="en-US" smtClean="0"/>
              <a:t>‹#›</a:t>
            </a:fld>
            <a:endParaRPr lang="en-US" dirty="0"/>
          </a:p>
        </p:txBody>
      </p:sp>
    </p:spTree>
    <p:extLst>
      <p:ext uri="{BB962C8B-B14F-4D97-AF65-F5344CB8AC3E}">
        <p14:creationId xmlns:p14="http://schemas.microsoft.com/office/powerpoint/2010/main" val="1495125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B5AECD-3BEC-43FE-BC6C-542EE96F50A7}" type="datetimeFigureOut">
              <a:rPr lang="en-US" smtClean="0"/>
              <a:t>6/12/2026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A17FFD-7FD9-48AC-B239-5281258EEB9E}" type="slidenum">
              <a:rPr lang="en-US" smtClean="0"/>
              <a:t>‹#›</a:t>
            </a:fld>
            <a:endParaRPr lang="en-US" dirty="0"/>
          </a:p>
        </p:txBody>
      </p:sp>
    </p:spTree>
    <p:extLst>
      <p:ext uri="{BB962C8B-B14F-4D97-AF65-F5344CB8AC3E}">
        <p14:creationId xmlns:p14="http://schemas.microsoft.com/office/powerpoint/2010/main" val="1304825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AB5AECD-3BEC-43FE-BC6C-542EE96F50A7}" type="datetimeFigureOut">
              <a:rPr lang="en-US" smtClean="0"/>
              <a:t>6/12/2026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CA17FFD-7FD9-48AC-B239-5281258EEB9E}"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740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6/12/2026</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6529146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E2D957A-A052-4862-BE7F-6FFB1E51C4E5}" type="datetimeFigureOut">
              <a:rPr lang="en-US" smtClean="0"/>
              <a:t>6/12/2026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441321D-2878-423B-A7F0-DCE496977CC7}" type="slidenum">
              <a:rPr lang="en-US" smtClean="0"/>
              <a:t>‹#›</a:t>
            </a:fld>
            <a:endParaRPr lang="en-US"/>
          </a:p>
        </p:txBody>
      </p:sp>
    </p:spTree>
    <p:extLst>
      <p:ext uri="{BB962C8B-B14F-4D97-AF65-F5344CB8AC3E}">
        <p14:creationId xmlns:p14="http://schemas.microsoft.com/office/powerpoint/2010/main" val="5874806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image" Target="../media/image6.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mailto:dawnm.Pflugradt@Wisconsin.gov" TargetMode="External"/><Relationship Id="rId7" Type="http://schemas.openxmlformats.org/officeDocument/2006/relationships/image" Target="../media/image25.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hyperlink" Target="mailto:Bradley.allen@dhs.Wisconsin.gov" TargetMode="External"/><Relationship Id="rId5" Type="http://schemas.openxmlformats.org/officeDocument/2006/relationships/hyperlink" Target="mailto:bradp4508@aol.co" TargetMode="External"/><Relationship Id="rId4" Type="http://schemas.openxmlformats.org/officeDocument/2006/relationships/hyperlink" Target="mailto:dawnb71@hotmail.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Treatment </a:t>
            </a:r>
            <a:r>
              <a:rPr lang="en-US"/>
              <a:t>Assessment for Women </a:t>
            </a:r>
            <a:r>
              <a:rPr lang="en-US" dirty="0"/>
              <a:t>who Engage in Criminal Sexual Behavior</a:t>
            </a:r>
          </a:p>
        </p:txBody>
      </p:sp>
      <p:sp>
        <p:nvSpPr>
          <p:cNvPr id="3" name="Subtitle 2"/>
          <p:cNvSpPr>
            <a:spLocks noGrp="1"/>
          </p:cNvSpPr>
          <p:nvPr>
            <p:ph type="subTitle" idx="1"/>
          </p:nvPr>
        </p:nvSpPr>
        <p:spPr/>
        <p:txBody>
          <a:bodyPr/>
          <a:lstStyle/>
          <a:p>
            <a:r>
              <a:rPr lang="en-US" dirty="0"/>
              <a:t>Dawn M. Pflugradt, Psy.D., ABPP</a:t>
            </a:r>
          </a:p>
          <a:p>
            <a:r>
              <a:rPr lang="en-US" dirty="0"/>
              <a:t>Bradley P. Allen, Ph.D., J.D.</a:t>
            </a:r>
          </a:p>
        </p:txBody>
      </p:sp>
    </p:spTree>
    <p:extLst>
      <p:ext uri="{BB962C8B-B14F-4D97-AF65-F5344CB8AC3E}">
        <p14:creationId xmlns:p14="http://schemas.microsoft.com/office/powerpoint/2010/main" val="4089675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A7756-3C3C-46F9-9413-38FCAF2A6E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FE79249-B22A-4B51-A151-CA1F80FDA02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38E4D0D-7C8F-41E4-AE5B-9391B6EA2FDA}"/>
              </a:ext>
            </a:extLst>
          </p:cNvPr>
          <p:cNvPicPr>
            <a:picLocks noChangeAspect="1"/>
          </p:cNvPicPr>
          <p:nvPr/>
        </p:nvPicPr>
        <p:blipFill>
          <a:blip r:embed="rId3"/>
          <a:stretch>
            <a:fillRect/>
          </a:stretch>
        </p:blipFill>
        <p:spPr>
          <a:xfrm>
            <a:off x="547510" y="406401"/>
            <a:ext cx="11288890" cy="6350000"/>
          </a:xfrm>
          <a:prstGeom prst="rect">
            <a:avLst/>
          </a:prstGeom>
        </p:spPr>
      </p:pic>
    </p:spTree>
    <p:extLst>
      <p:ext uri="{BB962C8B-B14F-4D97-AF65-F5344CB8AC3E}">
        <p14:creationId xmlns:p14="http://schemas.microsoft.com/office/powerpoint/2010/main" val="3415987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24DC5-560A-46CA-BAE8-800330E7FEC1}"/>
              </a:ext>
            </a:extLst>
          </p:cNvPr>
          <p:cNvSpPr>
            <a:spLocks noGrp="1"/>
          </p:cNvSpPr>
          <p:nvPr>
            <p:ph type="title"/>
          </p:nvPr>
        </p:nvSpPr>
        <p:spPr/>
        <p:txBody>
          <a:bodyPr/>
          <a:lstStyle/>
          <a:p>
            <a:r>
              <a:rPr lang="en-US" dirty="0"/>
              <a:t>RNR: Core Aims and Assumptions</a:t>
            </a:r>
          </a:p>
        </p:txBody>
      </p:sp>
      <p:sp>
        <p:nvSpPr>
          <p:cNvPr id="3" name="Content Placeholder 2">
            <a:extLst>
              <a:ext uri="{FF2B5EF4-FFF2-40B4-BE49-F238E27FC236}">
                <a16:creationId xmlns:a16="http://schemas.microsoft.com/office/drawing/2014/main" id="{947805AD-57A8-45A9-8B97-C6845D77EFF2}"/>
              </a:ext>
            </a:extLst>
          </p:cNvPr>
          <p:cNvSpPr>
            <a:spLocks noGrp="1"/>
          </p:cNvSpPr>
          <p:nvPr>
            <p:ph idx="1"/>
          </p:nvPr>
        </p:nvSpPr>
        <p:spPr/>
        <p:txBody>
          <a:bodyPr/>
          <a:lstStyle/>
          <a:p>
            <a:r>
              <a:rPr lang="en-US" dirty="0"/>
              <a:t>Primary aim of correctional intervention is to reduce harm inflicted on community</a:t>
            </a:r>
          </a:p>
          <a:p>
            <a:r>
              <a:rPr lang="en-US" dirty="0"/>
              <a:t>Most important treatment targets are those empirically associated with reduced recidivism rates</a:t>
            </a:r>
          </a:p>
          <a:p>
            <a:r>
              <a:rPr lang="en-US" dirty="0"/>
              <a:t>Clients should be treated humanely, with research and treatment delivered in an ethically responsible manner</a:t>
            </a:r>
          </a:p>
          <a:p>
            <a:r>
              <a:rPr lang="en-US" dirty="0"/>
              <a:t>Client rights trumped only by community needs</a:t>
            </a:r>
          </a:p>
          <a:p>
            <a:pPr lvl="8"/>
            <a:endParaRPr lang="en-US" dirty="0"/>
          </a:p>
          <a:p>
            <a:pPr lvl="8"/>
            <a:endParaRPr lang="en-US" dirty="0"/>
          </a:p>
          <a:p>
            <a:pPr lvl="8"/>
            <a:r>
              <a:rPr lang="en-US" dirty="0"/>
              <a:t>Bonta &amp; Andrews, 2017</a:t>
            </a:r>
          </a:p>
        </p:txBody>
      </p:sp>
    </p:spTree>
    <p:extLst>
      <p:ext uri="{BB962C8B-B14F-4D97-AF65-F5344CB8AC3E}">
        <p14:creationId xmlns:p14="http://schemas.microsoft.com/office/powerpoint/2010/main" val="3009411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sp>
        <p:nvSpPr>
          <p:cNvPr id="2" name="Title 1">
            <a:extLst>
              <a:ext uri="{FF2B5EF4-FFF2-40B4-BE49-F238E27FC236}">
                <a16:creationId xmlns:a16="http://schemas.microsoft.com/office/drawing/2014/main" id="{6FEB88E9-26BC-4719-A1CD-7BBB741AC235}"/>
              </a:ext>
            </a:extLst>
          </p:cNvPr>
          <p:cNvSpPr>
            <a:spLocks noGrp="1"/>
          </p:cNvSpPr>
          <p:nvPr>
            <p:ph type="title"/>
          </p:nvPr>
        </p:nvSpPr>
        <p:spPr>
          <a:xfrm>
            <a:off x="3506755" y="365125"/>
            <a:ext cx="7161245" cy="1325563"/>
          </a:xfrm>
        </p:spPr>
        <p:txBody>
          <a:bodyPr>
            <a:normAutofit/>
          </a:bodyPr>
          <a:lstStyle/>
          <a:p>
            <a:r>
              <a:rPr lang="en-US" sz="3600" dirty="0">
                <a:solidFill>
                  <a:schemeClr val="bg1"/>
                </a:solidFill>
              </a:rPr>
              <a:t>Treatment Context: What Works</a:t>
            </a: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15" name="Straight Connector 14">
            <a:extLst>
              <a:ext uri="{FF2B5EF4-FFF2-40B4-BE49-F238E27FC236}">
                <a16:creationId xmlns:a16="http://schemas.microsoft.com/office/drawing/2014/main" id="{94169334-264D-4176-8BDE-037249A61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027906"/>
            <a:ext cx="3408787"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7"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graphicFrame>
        <p:nvGraphicFramePr>
          <p:cNvPr id="5" name="Content Placeholder 2">
            <a:extLst>
              <a:ext uri="{FF2B5EF4-FFF2-40B4-BE49-F238E27FC236}">
                <a16:creationId xmlns:a16="http://schemas.microsoft.com/office/drawing/2014/main" id="{3ABF7D41-0C3A-A888-D06D-B61BA1405C2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2184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Assessment of Recidivism Risk</a:t>
            </a:r>
          </a:p>
        </p:txBody>
      </p:sp>
      <p:sp>
        <p:nvSpPr>
          <p:cNvPr id="3" name="Content Placeholder 2"/>
          <p:cNvSpPr>
            <a:spLocks noGrp="1"/>
          </p:cNvSpPr>
          <p:nvPr>
            <p:ph idx="1"/>
          </p:nvPr>
        </p:nvSpPr>
        <p:spPr/>
        <p:txBody>
          <a:bodyPr>
            <a:normAutofit lnSpcReduction="10000"/>
          </a:bodyPr>
          <a:lstStyle/>
          <a:p>
            <a:pPr marL="0" indent="0">
              <a:buNone/>
            </a:pPr>
            <a:r>
              <a:rPr lang="en-US" sz="2800" dirty="0"/>
              <a:t>Pflugradt, D.M., &amp; Allen, B.P. (In-press). Forensic evaluation of women who engage in criminal sexual behavior. In M.K. Miller, B.H. Bornstein, &amp; D.S. DeMatteo (Eds.): Advances in Psychology and Law (Volume 8). New York: Springer.</a:t>
            </a:r>
          </a:p>
          <a:p>
            <a:endParaRPr lang="en-US" sz="2800" dirty="0"/>
          </a:p>
          <a:p>
            <a:r>
              <a:rPr lang="en-US" sz="2800" dirty="0"/>
              <a:t>Pflugradt, D.M., &amp; Allen, B.P. (2023). Empirically directed risk   assessment for women who perpetrate sexual offenses. In B.L. Russell (Ed.): </a:t>
            </a:r>
            <a:r>
              <a:rPr lang="en-US" sz="2800" i="1" dirty="0"/>
              <a:t>Perceptions of Female Offenders: How Stereotypes and Social Norms Affect Criminal Justice Response.</a:t>
            </a:r>
            <a:r>
              <a:rPr lang="en-US" sz="2800" dirty="0"/>
              <a:t> New York: Springer Nature.</a:t>
            </a:r>
          </a:p>
        </p:txBody>
      </p:sp>
    </p:spTree>
    <p:extLst>
      <p:ext uri="{BB962C8B-B14F-4D97-AF65-F5344CB8AC3E}">
        <p14:creationId xmlns:p14="http://schemas.microsoft.com/office/powerpoint/2010/main" val="1700534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Sexual Recidivism</a:t>
            </a:r>
          </a:p>
        </p:txBody>
      </p:sp>
      <p:sp>
        <p:nvSpPr>
          <p:cNvPr id="3" name="Content Placeholder 2"/>
          <p:cNvSpPr>
            <a:spLocks noGrp="1"/>
          </p:cNvSpPr>
          <p:nvPr>
            <p:ph idx="1"/>
          </p:nvPr>
        </p:nvSpPr>
        <p:spPr/>
        <p:txBody>
          <a:bodyPr>
            <a:normAutofit/>
          </a:bodyPr>
          <a:lstStyle/>
          <a:p>
            <a:r>
              <a:rPr lang="en-US" sz="2800" dirty="0"/>
              <a:t>Sexual recidivism is low unless there is a stated intent to reoffend.</a:t>
            </a:r>
          </a:p>
          <a:p>
            <a:r>
              <a:rPr lang="en-US" sz="2800" dirty="0"/>
              <a:t>In a sample of 471 women, recidivism rates over a 18.83 period:</a:t>
            </a:r>
          </a:p>
          <a:p>
            <a:pPr lvl="7"/>
            <a:r>
              <a:rPr lang="en-US" sz="2200" dirty="0"/>
              <a:t>7% for new sexual offense</a:t>
            </a:r>
          </a:p>
          <a:p>
            <a:pPr lvl="7"/>
            <a:r>
              <a:rPr lang="en-US" sz="2200" dirty="0"/>
              <a:t>52% for any new general offense (</a:t>
            </a:r>
            <a:r>
              <a:rPr lang="en-US" sz="2200" dirty="0" err="1"/>
              <a:t>Vandiver</a:t>
            </a:r>
            <a:r>
              <a:rPr lang="en-US" sz="2200" dirty="0"/>
              <a:t> et al., 2018)</a:t>
            </a:r>
          </a:p>
          <a:p>
            <a:r>
              <a:rPr lang="en-US" sz="2800" dirty="0"/>
              <a:t>In a sample of 2,490 women, recidivism rates over a 6.5 year period were:</a:t>
            </a:r>
          </a:p>
          <a:p>
            <a:pPr lvl="7"/>
            <a:r>
              <a:rPr lang="en-US" sz="2200" dirty="0"/>
              <a:t>1.5 % for new sexual offense</a:t>
            </a:r>
          </a:p>
          <a:p>
            <a:pPr lvl="7"/>
            <a:r>
              <a:rPr lang="en-US" sz="2200" dirty="0"/>
              <a:t>6% for new violent offense</a:t>
            </a:r>
          </a:p>
          <a:p>
            <a:pPr lvl="7"/>
            <a:r>
              <a:rPr lang="en-US" sz="2200" dirty="0"/>
              <a:t>20% for any new general offense (</a:t>
            </a:r>
            <a:r>
              <a:rPr lang="en-US" sz="2200" dirty="0" err="1"/>
              <a:t>Cortoni</a:t>
            </a:r>
            <a:r>
              <a:rPr lang="en-US" sz="2200" dirty="0"/>
              <a:t>, Hanson &amp; </a:t>
            </a:r>
            <a:r>
              <a:rPr lang="en-US" sz="2200" dirty="0" err="1"/>
              <a:t>Coache</a:t>
            </a:r>
            <a:r>
              <a:rPr lang="en-US" sz="2200" dirty="0"/>
              <a:t>, 2010)</a:t>
            </a:r>
          </a:p>
          <a:p>
            <a:pPr lvl="7"/>
            <a:endParaRPr lang="en-US" sz="2200" dirty="0"/>
          </a:p>
          <a:p>
            <a:pPr lvl="8"/>
            <a:endParaRPr lang="en-US" sz="2200" dirty="0"/>
          </a:p>
        </p:txBody>
      </p:sp>
    </p:spTree>
    <p:extLst>
      <p:ext uri="{BB962C8B-B14F-4D97-AF65-F5344CB8AC3E}">
        <p14:creationId xmlns:p14="http://schemas.microsoft.com/office/powerpoint/2010/main" val="798721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EF001-4BA6-4CE8-B41C-FBC36A518642}"/>
              </a:ext>
            </a:extLst>
          </p:cNvPr>
          <p:cNvSpPr>
            <a:spLocks noGrp="1"/>
          </p:cNvSpPr>
          <p:nvPr>
            <p:ph type="title"/>
          </p:nvPr>
        </p:nvSpPr>
        <p:spPr/>
        <p:txBody>
          <a:bodyPr/>
          <a:lstStyle/>
          <a:p>
            <a:pPr algn="ctr"/>
            <a:r>
              <a:rPr lang="en-US" dirty="0"/>
              <a:t>Recent Meta-analysis</a:t>
            </a:r>
          </a:p>
        </p:txBody>
      </p:sp>
      <p:sp>
        <p:nvSpPr>
          <p:cNvPr id="3" name="Content Placeholder 2">
            <a:extLst>
              <a:ext uri="{FF2B5EF4-FFF2-40B4-BE49-F238E27FC236}">
                <a16:creationId xmlns:a16="http://schemas.microsoft.com/office/drawing/2014/main" id="{F5CE3861-5BB4-4564-9BF7-C1E2E3329D13}"/>
              </a:ext>
            </a:extLst>
          </p:cNvPr>
          <p:cNvSpPr>
            <a:spLocks noGrp="1"/>
          </p:cNvSpPr>
          <p:nvPr>
            <p:ph idx="1"/>
          </p:nvPr>
        </p:nvSpPr>
        <p:spPr/>
        <p:txBody>
          <a:bodyPr>
            <a:noAutofit/>
          </a:bodyPr>
          <a:lstStyle/>
          <a:p>
            <a:r>
              <a:rPr lang="en-US" sz="2200" dirty="0"/>
              <a:t>Hanson &amp; Colleagues (2025) analyzed a total sample of 4,208 women with average follow-up periods ranging from four to 19 years (median follow-up of about eight years).</a:t>
            </a:r>
          </a:p>
          <a:p>
            <a:pPr algn="ctr"/>
            <a:r>
              <a:rPr lang="en-US" sz="2200" dirty="0"/>
              <a:t>3.1% (n=131) were detected to have sexually reoffended.</a:t>
            </a:r>
          </a:p>
          <a:p>
            <a:pPr algn="ctr"/>
            <a:r>
              <a:rPr lang="en-US" sz="2200" dirty="0"/>
              <a:t>7.8% were detected for a new violent offense</a:t>
            </a:r>
          </a:p>
          <a:p>
            <a:pPr algn="ctr"/>
            <a:r>
              <a:rPr lang="en-US" sz="2200" dirty="0"/>
              <a:t>30.1% were detected for any new offense</a:t>
            </a:r>
          </a:p>
          <a:p>
            <a:pPr marL="0" indent="0">
              <a:buNone/>
            </a:pPr>
            <a:r>
              <a:rPr lang="en-US" sz="2200" dirty="0"/>
              <a:t>Both a fixed-effect and random-effects model resulted in an overall recidivism rate of 2.8% with comparable confidence intervals (fixed effect, 2.3%-3.3%; random effects, 1.4%-4.6%).</a:t>
            </a:r>
          </a:p>
          <a:p>
            <a:pPr marL="0" indent="0">
              <a:buNone/>
            </a:pPr>
            <a:r>
              <a:rPr lang="en-US" sz="2200" dirty="0"/>
              <a:t>When exposed to risk, the rates declined to 1.1% at ten years.</a:t>
            </a:r>
          </a:p>
        </p:txBody>
      </p:sp>
    </p:spTree>
    <p:extLst>
      <p:ext uri="{BB962C8B-B14F-4D97-AF65-F5344CB8AC3E}">
        <p14:creationId xmlns:p14="http://schemas.microsoft.com/office/powerpoint/2010/main" val="2092995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Sexual Recidivism Static Risk Factors</a:t>
            </a:r>
          </a:p>
        </p:txBody>
      </p:sp>
      <p:sp>
        <p:nvSpPr>
          <p:cNvPr id="3" name="Content Placeholder 2"/>
          <p:cNvSpPr>
            <a:spLocks noGrp="1"/>
          </p:cNvSpPr>
          <p:nvPr>
            <p:ph idx="1"/>
          </p:nvPr>
        </p:nvSpPr>
        <p:spPr/>
        <p:txBody>
          <a:bodyPr>
            <a:normAutofit fontScale="92500"/>
          </a:bodyPr>
          <a:lstStyle/>
          <a:p>
            <a:r>
              <a:rPr lang="en-US" sz="2800" dirty="0"/>
              <a:t>Sandler &amp; Freeman (2009)</a:t>
            </a:r>
          </a:p>
          <a:p>
            <a:pPr lvl="1"/>
            <a:r>
              <a:rPr lang="en-US" sz="2600" dirty="0"/>
              <a:t>Women who were rearrested for a sexual crime were more similar to general and habitual criminal recidivists based on the following two risk factors:</a:t>
            </a:r>
          </a:p>
          <a:p>
            <a:r>
              <a:rPr lang="en-US" sz="2800" dirty="0"/>
              <a:t>1. More prior misdemeanor convictions </a:t>
            </a:r>
          </a:p>
          <a:p>
            <a:r>
              <a:rPr lang="en-US" sz="2800" dirty="0"/>
              <a:t>2. Prior convictions for child abuse (any type) offenses</a:t>
            </a:r>
          </a:p>
          <a:p>
            <a:r>
              <a:rPr lang="en-US" sz="2800" dirty="0"/>
              <a:t>Two Theories:</a:t>
            </a:r>
          </a:p>
          <a:p>
            <a:pPr lvl="4"/>
            <a:r>
              <a:rPr lang="en-US" sz="2200" dirty="0"/>
              <a:t>1. Women are primary caregivers; they are more likely to come to attention for nonsexual abuse as well.</a:t>
            </a:r>
          </a:p>
          <a:p>
            <a:pPr lvl="4"/>
            <a:r>
              <a:rPr lang="en-US" sz="2200" dirty="0"/>
              <a:t>2. Sexual abuse of children, for certain women, is part of a broader pattern of abuse against children.</a:t>
            </a:r>
          </a:p>
        </p:txBody>
      </p:sp>
    </p:spTree>
    <p:extLst>
      <p:ext uri="{BB962C8B-B14F-4D97-AF65-F5344CB8AC3E}">
        <p14:creationId xmlns:p14="http://schemas.microsoft.com/office/powerpoint/2010/main" val="539876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Static Factors for Sexual Recidivism</a:t>
            </a:r>
          </a:p>
        </p:txBody>
      </p:sp>
      <p:sp>
        <p:nvSpPr>
          <p:cNvPr id="3" name="Content Placeholder 2"/>
          <p:cNvSpPr>
            <a:spLocks noGrp="1"/>
          </p:cNvSpPr>
          <p:nvPr>
            <p:ph idx="1"/>
          </p:nvPr>
        </p:nvSpPr>
        <p:spPr/>
        <p:txBody>
          <a:bodyPr>
            <a:normAutofit/>
          </a:bodyPr>
          <a:lstStyle/>
          <a:p>
            <a:r>
              <a:rPr lang="en-US" sz="2800" dirty="0"/>
              <a:t>There are currently no validated Static risk assessment tools. </a:t>
            </a:r>
          </a:p>
          <a:p>
            <a:r>
              <a:rPr lang="en-US" sz="2800" dirty="0"/>
              <a:t>Do not use the STATIC-99R, STATIC-2002R or ISORA for women. </a:t>
            </a:r>
          </a:p>
          <a:p>
            <a:r>
              <a:rPr lang="en-US" sz="2800" dirty="0"/>
              <a:t>Static risk factors are different than those found in males and these risk instruments will over estimate risk (Marshall et al., 2020). </a:t>
            </a:r>
          </a:p>
        </p:txBody>
      </p:sp>
    </p:spTree>
    <p:extLst>
      <p:ext uri="{BB962C8B-B14F-4D97-AF65-F5344CB8AC3E}">
        <p14:creationId xmlns:p14="http://schemas.microsoft.com/office/powerpoint/2010/main" val="3024097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26C4F-98E8-4FB6-988A-B5650D28E70B}"/>
              </a:ext>
            </a:extLst>
          </p:cNvPr>
          <p:cNvSpPr>
            <a:spLocks noGrp="1"/>
          </p:cNvSpPr>
          <p:nvPr>
            <p:ph type="title"/>
          </p:nvPr>
        </p:nvSpPr>
        <p:spPr/>
        <p:txBody>
          <a:bodyPr/>
          <a:lstStyle/>
          <a:p>
            <a:pPr algn="ctr"/>
            <a:r>
              <a:rPr lang="en-US" dirty="0"/>
              <a:t>Dynamic Risk Factors</a:t>
            </a:r>
          </a:p>
        </p:txBody>
      </p:sp>
      <p:sp>
        <p:nvSpPr>
          <p:cNvPr id="3" name="Content Placeholder 2">
            <a:extLst>
              <a:ext uri="{FF2B5EF4-FFF2-40B4-BE49-F238E27FC236}">
                <a16:creationId xmlns:a16="http://schemas.microsoft.com/office/drawing/2014/main" id="{A8BF347F-06E8-4C3F-9FD2-CFE38B5F1663}"/>
              </a:ext>
            </a:extLst>
          </p:cNvPr>
          <p:cNvSpPr>
            <a:spLocks noGrp="1"/>
          </p:cNvSpPr>
          <p:nvPr>
            <p:ph idx="1"/>
          </p:nvPr>
        </p:nvSpPr>
        <p:spPr/>
        <p:txBody>
          <a:bodyPr>
            <a:normAutofit lnSpcReduction="10000"/>
          </a:bodyPr>
          <a:lstStyle/>
          <a:p>
            <a:r>
              <a:rPr lang="en-US" sz="2400" dirty="0"/>
              <a:t>Miller &amp; Marshall (2019)</a:t>
            </a:r>
          </a:p>
          <a:p>
            <a:r>
              <a:rPr lang="en-US" sz="2400" dirty="0"/>
              <a:t>1. Higher scores on measures of anxiety, depression, dominance, and the presence of borderline personality disorder significantly predicted sexual reoffending.</a:t>
            </a:r>
          </a:p>
          <a:p>
            <a:pPr lvl="1"/>
            <a:r>
              <a:rPr lang="en-US" sz="2400" dirty="0"/>
              <a:t>Emphasizes the importance of considering mental health issues and victimization when assessing risk for justice involved women.</a:t>
            </a:r>
          </a:p>
          <a:p>
            <a:pPr lvl="1"/>
            <a:endParaRPr lang="en-US" sz="2400" dirty="0"/>
          </a:p>
          <a:p>
            <a:pPr marL="201168" lvl="1" indent="0">
              <a:buNone/>
            </a:pPr>
            <a:r>
              <a:rPr lang="en-US" sz="2400" dirty="0"/>
              <a:t>-Despite this finding, research has not consistently identified any dynamic risk factors for females who engage in sexual criminal behavior.  </a:t>
            </a:r>
          </a:p>
          <a:p>
            <a:pPr marL="201168" lvl="1" indent="0">
              <a:buNone/>
            </a:pPr>
            <a:r>
              <a:rPr lang="en-US" sz="2400" dirty="0"/>
              <a:t>-We hypothesize this is due to the contextual and idiosyncratic nature of female perpetrated sexual offenses.</a:t>
            </a:r>
          </a:p>
        </p:txBody>
      </p:sp>
    </p:spTree>
    <p:extLst>
      <p:ext uri="{BB962C8B-B14F-4D97-AF65-F5344CB8AC3E}">
        <p14:creationId xmlns:p14="http://schemas.microsoft.com/office/powerpoint/2010/main" val="3905725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Dynamic (Changeable) Risk Factors</a:t>
            </a:r>
          </a:p>
        </p:txBody>
      </p:sp>
      <p:sp>
        <p:nvSpPr>
          <p:cNvPr id="3" name="Content Placeholder 2"/>
          <p:cNvSpPr>
            <a:spLocks noGrp="1"/>
          </p:cNvSpPr>
          <p:nvPr>
            <p:ph idx="1"/>
          </p:nvPr>
        </p:nvSpPr>
        <p:spPr/>
        <p:txBody>
          <a:bodyPr>
            <a:normAutofit/>
          </a:bodyPr>
          <a:lstStyle/>
          <a:p>
            <a:pPr marL="0" indent="0">
              <a:buNone/>
            </a:pPr>
            <a:r>
              <a:rPr lang="en-US" sz="2800" dirty="0"/>
              <a:t>It is inappropriate to apply dynamic risk factors demonstrated for males to female offenders (ex: Mann et al., 2010).</a:t>
            </a:r>
          </a:p>
          <a:p>
            <a:endParaRPr lang="en-US" sz="2800" dirty="0"/>
          </a:p>
          <a:p>
            <a:r>
              <a:rPr lang="en-US" sz="2800" dirty="0"/>
              <a:t>Do not use VRS-SO, SOTIPS, SRA-FV, or STABLE-2007.</a:t>
            </a:r>
          </a:p>
        </p:txBody>
      </p:sp>
    </p:spTree>
    <p:extLst>
      <p:ext uri="{BB962C8B-B14F-4D97-AF65-F5344CB8AC3E}">
        <p14:creationId xmlns:p14="http://schemas.microsoft.com/office/powerpoint/2010/main" val="292709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8846B-2A70-4ED2-B265-A27C8FE8B681}"/>
              </a:ext>
            </a:extLst>
          </p:cNvPr>
          <p:cNvSpPr>
            <a:spLocks noGrp="1"/>
          </p:cNvSpPr>
          <p:nvPr>
            <p:ph type="title"/>
          </p:nvPr>
        </p:nvSpPr>
        <p:spPr/>
        <p:txBody>
          <a:bodyPr/>
          <a:lstStyle/>
          <a:p>
            <a:pPr algn="ctr"/>
            <a:r>
              <a:rPr lang="en-US" b="1" dirty="0"/>
              <a:t>Notification of Conflict of Interest/Limitations </a:t>
            </a:r>
          </a:p>
        </p:txBody>
      </p:sp>
      <p:sp>
        <p:nvSpPr>
          <p:cNvPr id="3" name="Content Placeholder 2">
            <a:extLst>
              <a:ext uri="{FF2B5EF4-FFF2-40B4-BE49-F238E27FC236}">
                <a16:creationId xmlns:a16="http://schemas.microsoft.com/office/drawing/2014/main" id="{2DAC2162-985B-4760-BE1C-33C777F59A23}"/>
              </a:ext>
            </a:extLst>
          </p:cNvPr>
          <p:cNvSpPr>
            <a:spLocks noGrp="1"/>
          </p:cNvSpPr>
          <p:nvPr>
            <p:ph idx="1"/>
          </p:nvPr>
        </p:nvSpPr>
        <p:spPr/>
        <p:txBody>
          <a:bodyPr/>
          <a:lstStyle/>
          <a:p>
            <a:r>
              <a:rPr lang="en-US" dirty="0"/>
              <a:t>These authors have relevant financial competing interest(s) in this presentation.  </a:t>
            </a:r>
          </a:p>
        </p:txBody>
      </p:sp>
    </p:spTree>
    <p:extLst>
      <p:ext uri="{BB962C8B-B14F-4D97-AF65-F5344CB8AC3E}">
        <p14:creationId xmlns:p14="http://schemas.microsoft.com/office/powerpoint/2010/main" val="3377972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Assessment of General Risk</a:t>
            </a:r>
          </a:p>
        </p:txBody>
      </p:sp>
      <p:sp>
        <p:nvSpPr>
          <p:cNvPr id="3" name="Content Placeholder 2"/>
          <p:cNvSpPr>
            <a:spLocks noGrp="1"/>
          </p:cNvSpPr>
          <p:nvPr>
            <p:ph idx="1"/>
          </p:nvPr>
        </p:nvSpPr>
        <p:spPr/>
        <p:txBody>
          <a:bodyPr>
            <a:normAutofit fontScale="92500" lnSpcReduction="10000"/>
          </a:bodyPr>
          <a:lstStyle/>
          <a:p>
            <a:r>
              <a:rPr lang="en-US" sz="2800" dirty="0"/>
              <a:t>Why? Research tells us that women who perpetrate sexual offense(s) are more likely to re-offend non-sexually. That is, the available empirical research tends to indicate that women who perpetrate sexual offenses have a higher risk for general criminal recidivism and are similar to general offenders as well. Therefore, evaluators need to identify their risk and needs for general offending as well as sexual offending.</a:t>
            </a:r>
          </a:p>
          <a:p>
            <a:endParaRPr lang="en-US" sz="2800" dirty="0"/>
          </a:p>
          <a:p>
            <a:r>
              <a:rPr lang="en-US" sz="2800" dirty="0"/>
              <a:t>Use tools designed for women:</a:t>
            </a:r>
          </a:p>
          <a:p>
            <a:r>
              <a:rPr lang="en-US" sz="2800" dirty="0"/>
              <a:t>Women’s Risk Needs Assessment (WRNA)</a:t>
            </a:r>
          </a:p>
          <a:p>
            <a:r>
              <a:rPr lang="en-US" sz="2800" dirty="0"/>
              <a:t>Level of Service Inventory-Revised (LSI-R)</a:t>
            </a:r>
          </a:p>
        </p:txBody>
      </p:sp>
    </p:spTree>
    <p:extLst>
      <p:ext uri="{BB962C8B-B14F-4D97-AF65-F5344CB8AC3E}">
        <p14:creationId xmlns:p14="http://schemas.microsoft.com/office/powerpoint/2010/main" val="1094200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Non-sexual Criminal Recidivism</a:t>
            </a:r>
          </a:p>
        </p:txBody>
      </p:sp>
      <p:sp>
        <p:nvSpPr>
          <p:cNvPr id="3" name="Content Placeholder 2"/>
          <p:cNvSpPr>
            <a:spLocks noGrp="1"/>
          </p:cNvSpPr>
          <p:nvPr>
            <p:ph idx="1"/>
          </p:nvPr>
        </p:nvSpPr>
        <p:spPr/>
        <p:txBody>
          <a:bodyPr>
            <a:normAutofit fontScale="92500" lnSpcReduction="10000"/>
          </a:bodyPr>
          <a:lstStyle/>
          <a:p>
            <a:r>
              <a:rPr lang="en-US" sz="2800" dirty="0"/>
              <a:t>Gender neutral risk factors: Youth, Prior criminal history, Antisocial Attitudes, Antisocial Associates, Substance Use/Abuse, Recent Substance Use.</a:t>
            </a:r>
          </a:p>
          <a:p>
            <a:endParaRPr lang="en-US" sz="2800" dirty="0"/>
          </a:p>
          <a:p>
            <a:r>
              <a:rPr lang="en-US" sz="2800" dirty="0"/>
              <a:t>Gendered: Housing Safety, Employment/Financial, Educational Needs, Anger/Hostility, History of Mental Illness, Current Symptoms of Anxiety and/or Depression, History of Abuse/Trauma, Family Conflict, Relationship Difficulties, &amp; Parental Stress. </a:t>
            </a:r>
          </a:p>
          <a:p>
            <a:endParaRPr lang="en-US" sz="2800" dirty="0"/>
          </a:p>
          <a:p>
            <a:r>
              <a:rPr lang="en-US" sz="2200" dirty="0"/>
              <a:t>                                                                                               (Ashley Bauman, presentation 06/17/2021)</a:t>
            </a:r>
          </a:p>
        </p:txBody>
      </p:sp>
    </p:spTree>
    <p:extLst>
      <p:ext uri="{BB962C8B-B14F-4D97-AF65-F5344CB8AC3E}">
        <p14:creationId xmlns:p14="http://schemas.microsoft.com/office/powerpoint/2010/main" val="4200723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Risk Assessment Considerations for Women</a:t>
            </a:r>
          </a:p>
        </p:txBody>
      </p:sp>
      <p:sp>
        <p:nvSpPr>
          <p:cNvPr id="3" name="Content Placeholder 2"/>
          <p:cNvSpPr>
            <a:spLocks noGrp="1"/>
          </p:cNvSpPr>
          <p:nvPr>
            <p:ph idx="1"/>
          </p:nvPr>
        </p:nvSpPr>
        <p:spPr/>
        <p:txBody>
          <a:bodyPr>
            <a:normAutofit fontScale="92500" lnSpcReduction="20000"/>
          </a:bodyPr>
          <a:lstStyle/>
          <a:p>
            <a:r>
              <a:rPr lang="en-US" sz="2800" dirty="0"/>
              <a:t>Identify risk factors related to general criminal recidivism. However, more general recidivism factors does not mean higher risk to reoffend sexually.</a:t>
            </a:r>
          </a:p>
          <a:p>
            <a:r>
              <a:rPr lang="en-US" sz="2800" dirty="0"/>
              <a:t>Sexual recidivism is low unless stated intent to reoffend.</a:t>
            </a:r>
          </a:p>
          <a:p>
            <a:r>
              <a:rPr lang="en-US" sz="2800" dirty="0"/>
              <a:t>Research also does not support a nexus between diagnoses and sexual re-offending/offending.</a:t>
            </a:r>
          </a:p>
          <a:p>
            <a:r>
              <a:rPr lang="en-US" sz="2800" dirty="0"/>
              <a:t>Assessments of female offenders require specific training, practice, and clinical experience.</a:t>
            </a:r>
          </a:p>
          <a:p>
            <a:r>
              <a:rPr lang="en-US" sz="2800" dirty="0"/>
              <a:t>DO NOT apply male based risk assessment practices to women.</a:t>
            </a:r>
          </a:p>
          <a:p>
            <a:r>
              <a:rPr lang="en-US" sz="2800" dirty="0"/>
              <a:t>After risk assessment identify treatment needs, which we will discuss next. </a:t>
            </a:r>
          </a:p>
        </p:txBody>
      </p:sp>
    </p:spTree>
    <p:extLst>
      <p:ext uri="{BB962C8B-B14F-4D97-AF65-F5344CB8AC3E}">
        <p14:creationId xmlns:p14="http://schemas.microsoft.com/office/powerpoint/2010/main" val="531224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Assessment of Sexual Recidivism Risk: Primary Assertions Derived from Research</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t>Women who perpetrate sexually harmful behaviors are a low recidivism risk/high need population.</a:t>
            </a:r>
          </a:p>
          <a:p>
            <a:pPr>
              <a:buFont typeface="Arial" panose="020B0604020202020204" pitchFamily="34" charset="0"/>
              <a:buChar char="•"/>
            </a:pPr>
            <a:r>
              <a:rPr lang="en-US" sz="2800" dirty="0"/>
              <a:t>Women with high needs are at greater risk of general recidivism. </a:t>
            </a:r>
          </a:p>
          <a:p>
            <a:pPr>
              <a:buFont typeface="Arial" panose="020B0604020202020204" pitchFamily="34" charset="0"/>
              <a:buChar char="•"/>
            </a:pPr>
            <a:r>
              <a:rPr lang="en-US" sz="2800" dirty="0"/>
              <a:t>“Needs” are not the same as “dynamic factors.” Rather needs are those areas of a woman’s life over which she has little to no control. These need areas may be categorized as intrinsic (cognitive, emotional), extrinsic (sexual dynamics, social) or a combination of both. </a:t>
            </a:r>
          </a:p>
        </p:txBody>
      </p:sp>
    </p:spTree>
    <p:extLst>
      <p:ext uri="{BB962C8B-B14F-4D97-AF65-F5344CB8AC3E}">
        <p14:creationId xmlns:p14="http://schemas.microsoft.com/office/powerpoint/2010/main" val="3666528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9310D-A6E0-499F-8B4F-CE0CC0E34193}"/>
              </a:ext>
            </a:extLst>
          </p:cNvPr>
          <p:cNvSpPr>
            <a:spLocks noGrp="1"/>
          </p:cNvSpPr>
          <p:nvPr>
            <p:ph type="title"/>
          </p:nvPr>
        </p:nvSpPr>
        <p:spPr/>
        <p:txBody>
          <a:bodyPr/>
          <a:lstStyle/>
          <a:p>
            <a:r>
              <a:rPr lang="en-US" dirty="0"/>
              <a:t>RNR with Low Risk Individuals?</a:t>
            </a:r>
          </a:p>
        </p:txBody>
      </p:sp>
      <p:sp>
        <p:nvSpPr>
          <p:cNvPr id="3" name="Content Placeholder 2">
            <a:extLst>
              <a:ext uri="{FF2B5EF4-FFF2-40B4-BE49-F238E27FC236}">
                <a16:creationId xmlns:a16="http://schemas.microsoft.com/office/drawing/2014/main" id="{57A088B1-7DEC-46A3-80E6-D6CBF3F36278}"/>
              </a:ext>
            </a:extLst>
          </p:cNvPr>
          <p:cNvSpPr>
            <a:spLocks noGrp="1"/>
          </p:cNvSpPr>
          <p:nvPr>
            <p:ph idx="1"/>
          </p:nvPr>
        </p:nvSpPr>
        <p:spPr/>
        <p:txBody>
          <a:bodyPr/>
          <a:lstStyle/>
          <a:p>
            <a:r>
              <a:rPr lang="en-US" dirty="0"/>
              <a:t>See </a:t>
            </a:r>
            <a:r>
              <a:rPr lang="en-US" dirty="0" err="1"/>
              <a:t>Carr</a:t>
            </a:r>
            <a:r>
              <a:rPr lang="en-US" dirty="0"/>
              <a:t> &amp; Willis, 2021</a:t>
            </a:r>
          </a:p>
          <a:p>
            <a:r>
              <a:rPr lang="en-US" dirty="0"/>
              <a:t>Focus on individualized approaches to meet needs</a:t>
            </a:r>
          </a:p>
          <a:p>
            <a:r>
              <a:rPr lang="en-US" dirty="0"/>
              <a:t>If incarcerated, focus on release planning</a:t>
            </a:r>
          </a:p>
        </p:txBody>
      </p:sp>
    </p:spTree>
    <p:extLst>
      <p:ext uri="{BB962C8B-B14F-4D97-AF65-F5344CB8AC3E}">
        <p14:creationId xmlns:p14="http://schemas.microsoft.com/office/powerpoint/2010/main" val="1923388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1071C-E57C-4661-BC5D-0E5E77E25F77}"/>
              </a:ext>
            </a:extLst>
          </p:cNvPr>
          <p:cNvSpPr>
            <a:spLocks noGrp="1"/>
          </p:cNvSpPr>
          <p:nvPr>
            <p:ph type="ctr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a:t>Gendered Treatment Assessment</a:t>
            </a:r>
          </a:p>
        </p:txBody>
      </p:sp>
      <p:sp>
        <p:nvSpPr>
          <p:cNvPr id="3" name="Subtitle 2">
            <a:extLst>
              <a:ext uri="{FF2B5EF4-FFF2-40B4-BE49-F238E27FC236}">
                <a16:creationId xmlns:a16="http://schemas.microsoft.com/office/drawing/2014/main" id="{B601A688-0308-47BB-A620-2608848DB08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8521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Strength Based Gendered Assessment &amp; Treatment</a:t>
            </a:r>
          </a:p>
        </p:txBody>
      </p:sp>
      <p:sp>
        <p:nvSpPr>
          <p:cNvPr id="3" name="Content Placeholder 2"/>
          <p:cNvSpPr>
            <a:spLocks noGrp="1"/>
          </p:cNvSpPr>
          <p:nvPr>
            <p:ph idx="1"/>
          </p:nvPr>
        </p:nvSpPr>
        <p:spPr/>
        <p:txBody>
          <a:bodyPr>
            <a:normAutofit fontScale="85000" lnSpcReduction="20000"/>
          </a:bodyPr>
          <a:lstStyle/>
          <a:p>
            <a:r>
              <a:rPr lang="en-US" sz="2600" dirty="0"/>
              <a:t>The following information comes from these papers and our clinical experience with women who have committed sexual offenses:</a:t>
            </a:r>
          </a:p>
          <a:p>
            <a:r>
              <a:rPr lang="en-US" sz="2600" dirty="0">
                <a:latin typeface="Times New Roman" panose="02020603050405020304" pitchFamily="18" charset="0"/>
                <a:cs typeface="Times New Roman" panose="02020603050405020304" pitchFamily="18" charset="0"/>
              </a:rPr>
              <a:t>Pflugradt, D., &amp; </a:t>
            </a:r>
            <a:r>
              <a:rPr lang="en-US" sz="2600" dirty="0" err="1">
                <a:latin typeface="Times New Roman" panose="02020603050405020304" pitchFamily="18" charset="0"/>
                <a:cs typeface="Times New Roman" panose="02020603050405020304" pitchFamily="18" charset="0"/>
              </a:rPr>
              <a:t>Cortoni</a:t>
            </a:r>
            <a:r>
              <a:rPr lang="en-US" sz="2600" dirty="0">
                <a:latin typeface="Times New Roman" panose="02020603050405020304" pitchFamily="18" charset="0"/>
                <a:cs typeface="Times New Roman" panose="02020603050405020304" pitchFamily="18" charset="0"/>
              </a:rPr>
              <a:t>, F. (2014). Women who sexually offend: A case </a:t>
            </a:r>
          </a:p>
          <a:p>
            <a:pPr marL="201168" lvl="1" indent="0">
              <a:buNone/>
            </a:pPr>
            <a:r>
              <a:rPr lang="en-US" sz="2600" dirty="0">
                <a:latin typeface="Times New Roman" panose="02020603050405020304" pitchFamily="18" charset="0"/>
                <a:cs typeface="Times New Roman" panose="02020603050405020304" pitchFamily="18" charset="0"/>
              </a:rPr>
              <a:t> 	study. In D.T. Wilcox, T. Garrett, &amp; L. Harkins (Eds.), </a:t>
            </a:r>
            <a:r>
              <a:rPr lang="en-US" sz="2600" i="1" dirty="0">
                <a:latin typeface="Times New Roman" panose="02020603050405020304" pitchFamily="18" charset="0"/>
                <a:cs typeface="Times New Roman" panose="02020603050405020304" pitchFamily="18" charset="0"/>
              </a:rPr>
              <a:t>Sex offender  </a:t>
            </a:r>
          </a:p>
          <a:p>
            <a:pPr marL="201168" lvl="1" indent="0">
              <a:buNone/>
            </a:pPr>
            <a:r>
              <a:rPr lang="en-US" sz="2600" i="1" dirty="0">
                <a:latin typeface="Times New Roman" panose="02020603050405020304" pitchFamily="18" charset="0"/>
                <a:cs typeface="Times New Roman" panose="02020603050405020304" pitchFamily="18" charset="0"/>
              </a:rPr>
              <a:t>           treatment: A case study approach to issues and interventions. </a:t>
            </a:r>
            <a:r>
              <a:rPr lang="en-US" sz="2600" dirty="0">
                <a:latin typeface="Times New Roman" panose="02020603050405020304" pitchFamily="18" charset="0"/>
                <a:cs typeface="Times New Roman" panose="02020603050405020304" pitchFamily="18" charset="0"/>
              </a:rPr>
              <a:t>John Wiley</a:t>
            </a:r>
          </a:p>
          <a:p>
            <a:pPr marL="201168" lvl="1" indent="0">
              <a:buNone/>
            </a:pPr>
            <a:r>
              <a:rPr lang="en-US" sz="2600" dirty="0">
                <a:latin typeface="Times New Roman" panose="02020603050405020304" pitchFamily="18" charset="0"/>
                <a:cs typeface="Times New Roman" panose="02020603050405020304" pitchFamily="18" charset="0"/>
              </a:rPr>
              <a:t>           &amp; Sons.</a:t>
            </a:r>
          </a:p>
          <a:p>
            <a:pPr marL="0" marR="0" indent="0">
              <a:spcBef>
                <a:spcPts val="0"/>
              </a:spcBef>
              <a:spcAft>
                <a:spcPts val="0"/>
              </a:spcAft>
              <a:buNone/>
            </a:pPr>
            <a:r>
              <a:rPr lang="en-US" sz="2800" dirty="0">
                <a:latin typeface="Times New Roman" panose="02020603050405020304" pitchFamily="18" charset="0"/>
                <a:ea typeface="Times New Roman" panose="02020603050405020304" pitchFamily="18" charset="0"/>
              </a:rPr>
              <a:t>Pflugradt, D.M., &amp; Allen, B.P. (2019). The application of the good lives</a:t>
            </a:r>
          </a:p>
          <a:p>
            <a:pPr marL="0" marR="0" indent="0">
              <a:spcBef>
                <a:spcPts val="0"/>
              </a:spcBef>
              <a:spcAft>
                <a:spcPts val="0"/>
              </a:spcAft>
              <a:buNone/>
            </a:pPr>
            <a:r>
              <a:rPr lang="en-US" sz="2800" dirty="0">
                <a:latin typeface="Times New Roman" panose="02020603050405020304" pitchFamily="18" charset="0"/>
                <a:ea typeface="Times New Roman" panose="02020603050405020304" pitchFamily="18" charset="0"/>
              </a:rPr>
              <a:t>	 model to women who commit sexual offenses. </a:t>
            </a:r>
            <a:r>
              <a:rPr lang="en-US" sz="2800" i="1" dirty="0">
                <a:latin typeface="Times New Roman" panose="02020603050405020304" pitchFamily="18" charset="0"/>
                <a:ea typeface="Times New Roman" panose="02020603050405020304" pitchFamily="18" charset="0"/>
              </a:rPr>
              <a:t>Current Psychiatry</a:t>
            </a:r>
          </a:p>
          <a:p>
            <a:pPr marL="0" marR="0" indent="0">
              <a:spcBef>
                <a:spcPts val="0"/>
              </a:spcBef>
              <a:spcAft>
                <a:spcPts val="0"/>
              </a:spcAft>
              <a:buNone/>
            </a:pPr>
            <a:r>
              <a:rPr lang="en-US" sz="2800" i="1" dirty="0">
                <a:latin typeface="Times New Roman" panose="02020603050405020304" pitchFamily="18" charset="0"/>
                <a:ea typeface="Times New Roman" panose="02020603050405020304" pitchFamily="18" charset="0"/>
              </a:rPr>
              <a:t>	 Reports, 21</a:t>
            </a:r>
            <a:r>
              <a:rPr lang="en-US" sz="2800" dirty="0">
                <a:latin typeface="Times New Roman" panose="02020603050405020304" pitchFamily="18" charset="0"/>
                <a:ea typeface="Times New Roman" panose="02020603050405020304" pitchFamily="18" charset="0"/>
              </a:rPr>
              <a:t>, 119.</a:t>
            </a:r>
          </a:p>
          <a:p>
            <a:pPr marL="0" marR="0">
              <a:spcBef>
                <a:spcPts val="0"/>
              </a:spcBef>
              <a:spcAft>
                <a:spcPts val="0"/>
              </a:spcAft>
            </a:pPr>
            <a:r>
              <a:rPr lang="en-US" sz="2800" b="1" dirty="0">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800" dirty="0">
                <a:latin typeface="Times New Roman" panose="02020603050405020304" pitchFamily="18" charset="0"/>
                <a:ea typeface="Times New Roman" panose="02020603050405020304" pitchFamily="18" charset="0"/>
              </a:rPr>
              <a:t>Pflugradt, D.M., Allen, B.P., &amp; Marshall, W.L. (2018). A gendered strength-	based treatment model for female sexual offenders.  </a:t>
            </a:r>
            <a:r>
              <a:rPr lang="en-US" sz="2800" i="1" dirty="0">
                <a:latin typeface="Times New Roman" panose="02020603050405020304" pitchFamily="18" charset="0"/>
                <a:ea typeface="Times New Roman" panose="02020603050405020304" pitchFamily="18" charset="0"/>
              </a:rPr>
              <a:t>Aggression and 	Violent Behavior</a:t>
            </a:r>
            <a:r>
              <a:rPr lang="en-US" sz="2800" dirty="0">
                <a:latin typeface="Times New Roman" panose="02020603050405020304" pitchFamily="18" charset="0"/>
                <a:ea typeface="Times New Roman" panose="02020603050405020304" pitchFamily="18" charset="0"/>
              </a:rPr>
              <a:t>, 40, 12-18. </a:t>
            </a:r>
          </a:p>
          <a:p>
            <a:endParaRPr lang="en-US" sz="2800" dirty="0"/>
          </a:p>
        </p:txBody>
      </p:sp>
    </p:spTree>
    <p:extLst>
      <p:ext uri="{BB962C8B-B14F-4D97-AF65-F5344CB8AC3E}">
        <p14:creationId xmlns:p14="http://schemas.microsoft.com/office/powerpoint/2010/main" val="3290291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FB820-FB1D-437E-A4E0-8D6477C731E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B301873-778F-45AE-A5D7-8FAF2AA4F090}"/>
              </a:ext>
            </a:extLst>
          </p:cNvPr>
          <p:cNvPicPr>
            <a:picLocks noGrp="1" noChangeAspect="1"/>
          </p:cNvPicPr>
          <p:nvPr>
            <p:ph idx="1"/>
          </p:nvPr>
        </p:nvPicPr>
        <p:blipFill>
          <a:blip r:embed="rId3"/>
          <a:stretch>
            <a:fillRect/>
          </a:stretch>
        </p:blipFill>
        <p:spPr>
          <a:xfrm>
            <a:off x="741679" y="1"/>
            <a:ext cx="4412985" cy="6784376"/>
          </a:xfrm>
          <a:prstGeom prst="rect">
            <a:avLst/>
          </a:prstGeom>
        </p:spPr>
      </p:pic>
      <p:pic>
        <p:nvPicPr>
          <p:cNvPr id="3" name="Picture 2">
            <a:extLst>
              <a:ext uri="{FF2B5EF4-FFF2-40B4-BE49-F238E27FC236}">
                <a16:creationId xmlns:a16="http://schemas.microsoft.com/office/drawing/2014/main" id="{89263A93-8E99-4F4B-A2DD-0E1F98E326D9}"/>
              </a:ext>
            </a:extLst>
          </p:cNvPr>
          <p:cNvPicPr>
            <a:picLocks noChangeAspect="1"/>
          </p:cNvPicPr>
          <p:nvPr/>
        </p:nvPicPr>
        <p:blipFill>
          <a:blip r:embed="rId4"/>
          <a:stretch>
            <a:fillRect/>
          </a:stretch>
        </p:blipFill>
        <p:spPr>
          <a:xfrm>
            <a:off x="5154664" y="73623"/>
            <a:ext cx="6748132" cy="5666777"/>
          </a:xfrm>
          <a:prstGeom prst="rect">
            <a:avLst/>
          </a:prstGeom>
        </p:spPr>
      </p:pic>
    </p:spTree>
    <p:extLst>
      <p:ext uri="{BB962C8B-B14F-4D97-AF65-F5344CB8AC3E}">
        <p14:creationId xmlns:p14="http://schemas.microsoft.com/office/powerpoint/2010/main" val="3202371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nvGraphicFramePr>
        <p:xfrm>
          <a:off x="577516" y="-9959"/>
          <a:ext cx="5165558" cy="6867959"/>
        </p:xfrm>
        <a:graphic>
          <a:graphicData uri="http://schemas.openxmlformats.org/presentationml/2006/ole">
            <mc:AlternateContent xmlns:mc="http://schemas.openxmlformats.org/markup-compatibility/2006">
              <mc:Choice xmlns:v="urn:schemas-microsoft-com:vml" Requires="v">
                <p:oleObj name="Acrobat Document" r:id="rId3" imgW="5667198" imgH="7534185" progId="AcroExch.Document.DC">
                  <p:embed/>
                </p:oleObj>
              </mc:Choice>
              <mc:Fallback>
                <p:oleObj name="Acrobat Document" r:id="rId3" imgW="5667198" imgH="7534185" progId="AcroExch.Document.DC">
                  <p:embed/>
                  <p:pic>
                    <p:nvPicPr>
                      <p:cNvPr id="4" name="Object 3"/>
                      <p:cNvPicPr/>
                      <p:nvPr/>
                    </p:nvPicPr>
                    <p:blipFill>
                      <a:blip r:embed="rId4"/>
                      <a:stretch>
                        <a:fillRect/>
                      </a:stretch>
                    </p:blipFill>
                    <p:spPr>
                      <a:xfrm>
                        <a:off x="577516" y="-9959"/>
                        <a:ext cx="5165558" cy="6867959"/>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6400282" y="1"/>
          <a:ext cx="5275162" cy="6858000"/>
        </p:xfrm>
        <a:graphic>
          <a:graphicData uri="http://schemas.openxmlformats.org/presentationml/2006/ole">
            <mc:AlternateContent xmlns:mc="http://schemas.openxmlformats.org/markup-compatibility/2006">
              <mc:Choice xmlns:v="urn:schemas-microsoft-com:vml" Requires="v">
                <p:oleObj name="Acrobat Document" r:id="rId5" imgW="5667198" imgH="7562683" progId="AcroExch.Document.DC">
                  <p:embed/>
                </p:oleObj>
              </mc:Choice>
              <mc:Fallback>
                <p:oleObj name="Acrobat Document" r:id="rId5" imgW="5667198" imgH="7562683" progId="AcroExch.Document.DC">
                  <p:embed/>
                  <p:pic>
                    <p:nvPicPr>
                      <p:cNvPr id="5" name="Object 4"/>
                      <p:cNvPicPr/>
                      <p:nvPr/>
                    </p:nvPicPr>
                    <p:blipFill>
                      <a:blip r:embed="rId6"/>
                      <a:stretch>
                        <a:fillRect/>
                      </a:stretch>
                    </p:blipFill>
                    <p:spPr>
                      <a:xfrm>
                        <a:off x="6400282" y="1"/>
                        <a:ext cx="5275162" cy="6858000"/>
                      </a:xfrm>
                      <a:prstGeom prst="rect">
                        <a:avLst/>
                      </a:prstGeom>
                    </p:spPr>
                  </p:pic>
                </p:oleObj>
              </mc:Fallback>
            </mc:AlternateContent>
          </a:graphicData>
        </a:graphic>
      </p:graphicFrame>
    </p:spTree>
    <p:extLst>
      <p:ext uri="{BB962C8B-B14F-4D97-AF65-F5344CB8AC3E}">
        <p14:creationId xmlns:p14="http://schemas.microsoft.com/office/powerpoint/2010/main" val="741711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49D26-5AD0-49A6-8DB7-A6B46B1A6698}"/>
              </a:ext>
            </a:extLst>
          </p:cNvPr>
          <p:cNvSpPr>
            <a:spLocks noGrp="1"/>
          </p:cNvSpPr>
          <p:nvPr>
            <p:ph type="ctr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a:t>Pathways to Offending</a:t>
            </a:r>
          </a:p>
        </p:txBody>
      </p:sp>
      <p:sp>
        <p:nvSpPr>
          <p:cNvPr id="3" name="Subtitle 2">
            <a:extLst>
              <a:ext uri="{FF2B5EF4-FFF2-40B4-BE49-F238E27FC236}">
                <a16:creationId xmlns:a16="http://schemas.microsoft.com/office/drawing/2014/main" id="{498D1B62-8BC9-420F-B224-D6AA4171C68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02197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DFD28-FB44-4454-A4AB-9560FF4250CF}"/>
              </a:ext>
            </a:extLst>
          </p:cNvPr>
          <p:cNvSpPr>
            <a:spLocks noGrp="1"/>
          </p:cNvSpPr>
          <p:nvPr>
            <p:ph type="title"/>
          </p:nvPr>
        </p:nvSpPr>
        <p:spPr/>
        <p:txBody>
          <a:bodyPr/>
          <a:lstStyle/>
          <a:p>
            <a:pPr algn="ctr"/>
            <a:r>
              <a:rPr lang="en-US" dirty="0"/>
              <a:t>Abstract</a:t>
            </a:r>
          </a:p>
        </p:txBody>
      </p:sp>
      <p:sp>
        <p:nvSpPr>
          <p:cNvPr id="3" name="Content Placeholder 2">
            <a:extLst>
              <a:ext uri="{FF2B5EF4-FFF2-40B4-BE49-F238E27FC236}">
                <a16:creationId xmlns:a16="http://schemas.microsoft.com/office/drawing/2014/main" id="{CE182CCE-1E95-4717-B53A-65CC86C5CA41}"/>
              </a:ext>
            </a:extLst>
          </p:cNvPr>
          <p:cNvSpPr>
            <a:spLocks noGrp="1"/>
          </p:cNvSpPr>
          <p:nvPr>
            <p:ph idx="1"/>
          </p:nvPr>
        </p:nvSpPr>
        <p:spPr/>
        <p:txBody>
          <a:bodyPr/>
          <a:lstStyle/>
          <a:p>
            <a:r>
              <a:rPr lang="en-US" dirty="0"/>
              <a:t>Research related to women who have engaged in criminal sexual behavior continues to grow and evolve. The existent research literature provides an empirical basis for viewing these women from a Gendered Perspective (Brennan et al., 2012; Pflugradt et al., 2022; Steffensmeier &amp; Allan, 1995; 1996). This Gendered perspective is a person-centered strength-based approach/model that takes into consideration how gender affects patterns of offending for individual persons (Pflugradt &amp; Allen, 2023; Pflugradt </a:t>
            </a:r>
            <a:r>
              <a:rPr lang="en-US" dirty="0" err="1"/>
              <a:t>el</a:t>
            </a:r>
            <a:r>
              <a:rPr lang="en-US" dirty="0"/>
              <a:t> al., 2018). As such, women who perpetrate sexually motivated criminal offenses necessitate intervention assessment approaches that differ from their male counterparts. </a:t>
            </a:r>
          </a:p>
        </p:txBody>
      </p:sp>
    </p:spTree>
    <p:extLst>
      <p:ext uri="{BB962C8B-B14F-4D97-AF65-F5344CB8AC3E}">
        <p14:creationId xmlns:p14="http://schemas.microsoft.com/office/powerpoint/2010/main" val="3154997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Offense Styles/Pathways</a:t>
            </a:r>
          </a:p>
        </p:txBody>
      </p:sp>
      <p:sp>
        <p:nvSpPr>
          <p:cNvPr id="3" name="Content Placeholder 2"/>
          <p:cNvSpPr>
            <a:spLocks noGrp="1"/>
          </p:cNvSpPr>
          <p:nvPr>
            <p:ph idx="1"/>
          </p:nvPr>
        </p:nvSpPr>
        <p:spPr/>
        <p:txBody>
          <a:bodyPr>
            <a:normAutofit/>
          </a:bodyPr>
          <a:lstStyle/>
          <a:p>
            <a:r>
              <a:rPr lang="en-US" sz="2800" dirty="0"/>
              <a:t>In contrast to typologies, there has been research to indicate that offense styles or pathways are useful in understanding female offending. Most females tend to follow one or two main pathways to sexual offending, while a few follow a third pathway.</a:t>
            </a:r>
          </a:p>
        </p:txBody>
      </p:sp>
      <p:pic>
        <p:nvPicPr>
          <p:cNvPr id="4" name="Picture 3"/>
          <p:cNvPicPr>
            <a:picLocks noChangeAspect="1"/>
          </p:cNvPicPr>
          <p:nvPr/>
        </p:nvPicPr>
        <p:blipFill>
          <a:blip r:embed="rId3"/>
          <a:stretch>
            <a:fillRect/>
          </a:stretch>
        </p:blipFill>
        <p:spPr>
          <a:xfrm>
            <a:off x="7439509" y="3554570"/>
            <a:ext cx="4112842" cy="2649376"/>
          </a:xfrm>
          <a:prstGeom prst="rect">
            <a:avLst/>
          </a:prstGeom>
        </p:spPr>
      </p:pic>
    </p:spTree>
    <p:extLst>
      <p:ext uri="{BB962C8B-B14F-4D97-AF65-F5344CB8AC3E}">
        <p14:creationId xmlns:p14="http://schemas.microsoft.com/office/powerpoint/2010/main" val="2146391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Offense Styles/Pathways</a:t>
            </a:r>
          </a:p>
        </p:txBody>
      </p:sp>
      <p:sp>
        <p:nvSpPr>
          <p:cNvPr id="3" name="Content Placeholder 2"/>
          <p:cNvSpPr>
            <a:spLocks noGrp="1"/>
          </p:cNvSpPr>
          <p:nvPr>
            <p:ph idx="1"/>
          </p:nvPr>
        </p:nvSpPr>
        <p:spPr/>
        <p:txBody>
          <a:bodyPr>
            <a:normAutofit/>
          </a:bodyPr>
          <a:lstStyle/>
          <a:p>
            <a:r>
              <a:rPr lang="en-US" sz="3200" dirty="0"/>
              <a:t>Research utilizing pathways for female offenders:</a:t>
            </a:r>
          </a:p>
          <a:p>
            <a:pPr lvl="1"/>
            <a:endParaRPr lang="en-US" sz="2600" dirty="0"/>
          </a:p>
          <a:p>
            <a:pPr lvl="2"/>
            <a:r>
              <a:rPr lang="en-US" sz="2800" dirty="0"/>
              <a:t>Recognizes that the previous classification literature has limited clinical utility.</a:t>
            </a:r>
          </a:p>
          <a:p>
            <a:pPr lvl="2"/>
            <a:r>
              <a:rPr lang="en-US" sz="2800" dirty="0"/>
              <a:t>Acknowledges the complex and contextual nature and process of sexual offending.</a:t>
            </a:r>
          </a:p>
          <a:p>
            <a:pPr lvl="2"/>
            <a:r>
              <a:rPr lang="en-US" sz="2800" dirty="0"/>
              <a:t>Overlap between general criminal offense pathways and pathways identified by Gannon et al.</a:t>
            </a:r>
          </a:p>
        </p:txBody>
      </p:sp>
    </p:spTree>
    <p:extLst>
      <p:ext uri="{BB962C8B-B14F-4D97-AF65-F5344CB8AC3E}">
        <p14:creationId xmlns:p14="http://schemas.microsoft.com/office/powerpoint/2010/main" val="4067587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Three Main Offense Pathways</a:t>
            </a:r>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endParaRPr lang="en-US" sz="2800" dirty="0"/>
          </a:p>
          <a:p>
            <a:pPr marL="514350" indent="-514350">
              <a:buFont typeface="+mj-lt"/>
              <a:buAutoNum type="arabicPeriod"/>
            </a:pPr>
            <a:endParaRPr lang="en-US" sz="2800" dirty="0"/>
          </a:p>
          <a:p>
            <a:pPr marL="514350" indent="-514350">
              <a:buFont typeface="+mj-lt"/>
              <a:buAutoNum type="arabicPeriod"/>
            </a:pPr>
            <a:r>
              <a:rPr lang="en-US" sz="3500" dirty="0"/>
              <a:t>Directed-Avoidant (Relational Model)</a:t>
            </a:r>
          </a:p>
          <a:p>
            <a:pPr marL="514350" indent="-514350">
              <a:buFont typeface="+mj-lt"/>
              <a:buAutoNum type="arabicPeriod"/>
            </a:pPr>
            <a:r>
              <a:rPr lang="en-US" sz="3500" dirty="0"/>
              <a:t>Explicit-Approach (Social &amp; Human Capital Model)</a:t>
            </a:r>
          </a:p>
          <a:p>
            <a:pPr marL="514350" indent="-514350">
              <a:buFont typeface="+mj-lt"/>
              <a:buAutoNum type="arabicPeriod"/>
            </a:pPr>
            <a:r>
              <a:rPr lang="en-US" sz="3500" dirty="0"/>
              <a:t>Implicit-Disorganized (Childhood Model)</a:t>
            </a:r>
          </a:p>
          <a:p>
            <a:endParaRPr lang="en-US" sz="2800" dirty="0"/>
          </a:p>
          <a:p>
            <a:endParaRPr lang="en-US" sz="2800" dirty="0"/>
          </a:p>
          <a:p>
            <a:pPr marL="0" indent="0">
              <a:buNone/>
            </a:pPr>
            <a:r>
              <a:rPr lang="en-US" sz="2800" dirty="0"/>
              <a:t>                                                                                     </a:t>
            </a:r>
          </a:p>
          <a:p>
            <a:pPr marL="0" indent="0">
              <a:buNone/>
            </a:pPr>
            <a:r>
              <a:rPr lang="en-US" sz="2800" dirty="0"/>
              <a:t>                                                                                (Gannon et al., 2013; Salisbury &amp; Van </a:t>
            </a:r>
            <a:r>
              <a:rPr lang="en-US" sz="2800" dirty="0" err="1"/>
              <a:t>Voorhis</a:t>
            </a:r>
            <a:r>
              <a:rPr lang="en-US" sz="2800" dirty="0"/>
              <a:t>, 2009)</a:t>
            </a:r>
          </a:p>
        </p:txBody>
      </p:sp>
    </p:spTree>
    <p:extLst>
      <p:ext uri="{BB962C8B-B14F-4D97-AF65-F5344CB8AC3E}">
        <p14:creationId xmlns:p14="http://schemas.microsoft.com/office/powerpoint/2010/main" val="2133222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Directed-Avoidant</a:t>
            </a:r>
          </a:p>
        </p:txBody>
      </p:sp>
      <p:sp>
        <p:nvSpPr>
          <p:cNvPr id="3" name="Content Placeholder 2"/>
          <p:cNvSpPr>
            <a:spLocks noGrp="1"/>
          </p:cNvSpPr>
          <p:nvPr>
            <p:ph idx="1"/>
          </p:nvPr>
        </p:nvSpPr>
        <p:spPr/>
        <p:txBody>
          <a:bodyPr>
            <a:normAutofit fontScale="85000" lnSpcReduction="20000"/>
          </a:bodyPr>
          <a:lstStyle/>
          <a:p>
            <a:r>
              <a:rPr lang="en-US" sz="2800" dirty="0"/>
              <a:t>The primary characteristics of this pathway include:</a:t>
            </a:r>
          </a:p>
          <a:p>
            <a:r>
              <a:rPr lang="en-US" sz="2800" dirty="0"/>
              <a:t>Sexual Avoidance</a:t>
            </a:r>
          </a:p>
          <a:p>
            <a:r>
              <a:rPr lang="en-US" sz="2800" dirty="0"/>
              <a:t>Negative Affect</a:t>
            </a:r>
          </a:p>
          <a:p>
            <a:endParaRPr lang="en-US" sz="2800" dirty="0"/>
          </a:p>
          <a:p>
            <a:r>
              <a:rPr lang="en-US" sz="2800" dirty="0"/>
              <a:t>Women in this pathway often live in either extreme fear for their lives or desire intimacy with a co-offender.</a:t>
            </a:r>
          </a:p>
          <a:p>
            <a:r>
              <a:rPr lang="en-US" sz="2800" dirty="0"/>
              <a:t>Women in this pathway are often oblivious or passive in planning abuse initiated by their co-offender.</a:t>
            </a:r>
          </a:p>
          <a:p>
            <a:r>
              <a:rPr lang="en-US" sz="2800" dirty="0"/>
              <a:t>Similar to the Relational Model for general offending, women who experienced painful, unsupportive, and unsatisfying intimate relationships during which they had little power were at risk for continued offending behavior.</a:t>
            </a:r>
          </a:p>
        </p:txBody>
      </p:sp>
    </p:spTree>
    <p:extLst>
      <p:ext uri="{BB962C8B-B14F-4D97-AF65-F5344CB8AC3E}">
        <p14:creationId xmlns:p14="http://schemas.microsoft.com/office/powerpoint/2010/main" val="161645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Explicit-Approach</a:t>
            </a:r>
          </a:p>
        </p:txBody>
      </p:sp>
      <p:sp>
        <p:nvSpPr>
          <p:cNvPr id="3" name="Content Placeholder 2"/>
          <p:cNvSpPr>
            <a:spLocks noGrp="1"/>
          </p:cNvSpPr>
          <p:nvPr>
            <p:ph idx="1"/>
          </p:nvPr>
        </p:nvSpPr>
        <p:spPr/>
        <p:txBody>
          <a:bodyPr>
            <a:normAutofit/>
          </a:bodyPr>
          <a:lstStyle/>
          <a:p>
            <a:r>
              <a:rPr lang="en-US" sz="2800" dirty="0"/>
              <a:t>Offenders in this pathway experience positive affect &amp; excitement in anticipation of offense.</a:t>
            </a:r>
          </a:p>
          <a:p>
            <a:pPr marL="0" indent="0">
              <a:buNone/>
            </a:pPr>
            <a:r>
              <a:rPr lang="en-US" sz="2800" dirty="0"/>
              <a:t>Similar to the Social &amp; Human Capital Model for general offending, women in this pathway require some degree of self-regulation to engage in goal-directed behavior(s).</a:t>
            </a:r>
          </a:p>
          <a:p>
            <a:r>
              <a:rPr lang="en-US" sz="2800" dirty="0"/>
              <a:t>They plan the offense to reach specific goals</a:t>
            </a:r>
          </a:p>
          <a:p>
            <a:pPr lvl="2"/>
            <a:r>
              <a:rPr lang="en-US" sz="2200" dirty="0"/>
              <a:t>Sexual gratification</a:t>
            </a:r>
          </a:p>
          <a:p>
            <a:pPr lvl="2"/>
            <a:r>
              <a:rPr lang="en-US" sz="2200" dirty="0"/>
              <a:t>Intimacy with victim</a:t>
            </a:r>
          </a:p>
          <a:p>
            <a:pPr lvl="2"/>
            <a:r>
              <a:rPr lang="en-US" sz="2200" dirty="0"/>
              <a:t>Financial reward</a:t>
            </a:r>
          </a:p>
          <a:p>
            <a:pPr marL="384048" lvl="2" indent="0">
              <a:buNone/>
            </a:pPr>
            <a:endParaRPr lang="en-US" sz="2200" dirty="0"/>
          </a:p>
        </p:txBody>
      </p:sp>
    </p:spTree>
    <p:extLst>
      <p:ext uri="{BB962C8B-B14F-4D97-AF65-F5344CB8AC3E}">
        <p14:creationId xmlns:p14="http://schemas.microsoft.com/office/powerpoint/2010/main" val="1012357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Implicit-Disorganized</a:t>
            </a:r>
          </a:p>
        </p:txBody>
      </p:sp>
      <p:sp>
        <p:nvSpPr>
          <p:cNvPr id="3" name="Content Placeholder 2"/>
          <p:cNvSpPr>
            <a:spLocks noGrp="1"/>
          </p:cNvSpPr>
          <p:nvPr>
            <p:ph idx="1"/>
          </p:nvPr>
        </p:nvSpPr>
        <p:spPr/>
        <p:txBody>
          <a:bodyPr>
            <a:normAutofit/>
          </a:bodyPr>
          <a:lstStyle/>
          <a:p>
            <a:r>
              <a:rPr lang="en-US" sz="2800" dirty="0"/>
              <a:t>Most Uncommon/Rare pathway</a:t>
            </a:r>
          </a:p>
          <a:p>
            <a:r>
              <a:rPr lang="en-US" sz="2800" dirty="0"/>
              <a:t>The primary characteristics of this pathway include:</a:t>
            </a:r>
          </a:p>
          <a:p>
            <a:r>
              <a:rPr lang="en-US" sz="2800" dirty="0"/>
              <a:t>Minimal planning, disorganized offense characteristics</a:t>
            </a:r>
          </a:p>
          <a:p>
            <a:r>
              <a:rPr lang="en-US" sz="2800" dirty="0"/>
              <a:t>Can be associated with positive or negative affect</a:t>
            </a:r>
          </a:p>
          <a:p>
            <a:r>
              <a:rPr lang="en-US" sz="2800" dirty="0"/>
              <a:t>Adult or child victim</a:t>
            </a:r>
          </a:p>
          <a:p>
            <a:endParaRPr lang="en-US" sz="2800" dirty="0"/>
          </a:p>
        </p:txBody>
      </p:sp>
    </p:spTree>
    <p:extLst>
      <p:ext uri="{BB962C8B-B14F-4D97-AF65-F5344CB8AC3E}">
        <p14:creationId xmlns:p14="http://schemas.microsoft.com/office/powerpoint/2010/main" val="2589674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Treatment Assessment/Need Factors</a:t>
            </a:r>
          </a:p>
        </p:txBody>
      </p:sp>
      <p:sp>
        <p:nvSpPr>
          <p:cNvPr id="3" name="Content Placeholder 2"/>
          <p:cNvSpPr>
            <a:spLocks noGrp="1"/>
          </p:cNvSpPr>
          <p:nvPr>
            <p:ph idx="1"/>
          </p:nvPr>
        </p:nvSpPr>
        <p:spPr/>
        <p:txBody>
          <a:bodyPr>
            <a:normAutofit fontScale="92500"/>
          </a:bodyPr>
          <a:lstStyle/>
          <a:p>
            <a:r>
              <a:rPr lang="en-US" sz="2800" dirty="0"/>
              <a:t>Generally grouped in five domains with a sixth domain used to identify unique individual characteristics. These overlap and cannot be separated out from a women’s overall life</a:t>
            </a:r>
          </a:p>
          <a:p>
            <a:pPr lvl="2"/>
            <a:r>
              <a:rPr lang="en-US" sz="2200" dirty="0"/>
              <a:t>Intimacy &amp; Relationship Issues</a:t>
            </a:r>
          </a:p>
          <a:p>
            <a:pPr lvl="2"/>
            <a:r>
              <a:rPr lang="en-US" sz="2200" dirty="0"/>
              <a:t>Cognitive Processes</a:t>
            </a:r>
          </a:p>
          <a:p>
            <a:pPr lvl="2"/>
            <a:r>
              <a:rPr lang="en-US" sz="2200" dirty="0"/>
              <a:t>Emotional Processes</a:t>
            </a:r>
          </a:p>
          <a:p>
            <a:pPr lvl="2"/>
            <a:r>
              <a:rPr lang="en-US" sz="2200" dirty="0"/>
              <a:t>Sexual Dynamics </a:t>
            </a:r>
          </a:p>
          <a:p>
            <a:pPr lvl="2"/>
            <a:r>
              <a:rPr lang="en-US" sz="2200" dirty="0"/>
              <a:t>Social Functioning</a:t>
            </a:r>
          </a:p>
          <a:p>
            <a:pPr lvl="2"/>
            <a:r>
              <a:rPr lang="en-US" sz="2200" dirty="0"/>
              <a:t>Assessment of Unique Characteristics</a:t>
            </a:r>
          </a:p>
          <a:p>
            <a:pPr lvl="2"/>
            <a:endParaRPr lang="en-US" sz="2200" dirty="0"/>
          </a:p>
          <a:p>
            <a:pPr marL="384048" lvl="2" indent="0">
              <a:buNone/>
            </a:pPr>
            <a:r>
              <a:rPr lang="en-US" sz="2000" dirty="0"/>
              <a:t>                                                                                         (Pflugradt &amp; </a:t>
            </a:r>
            <a:r>
              <a:rPr lang="en-US" sz="2000" dirty="0" err="1"/>
              <a:t>Cortoni</a:t>
            </a:r>
            <a:r>
              <a:rPr lang="en-US" sz="2000" dirty="0"/>
              <a:t>, 2014, Pflugradt et al., 2022)</a:t>
            </a:r>
          </a:p>
        </p:txBody>
      </p:sp>
    </p:spTree>
    <p:extLst>
      <p:ext uri="{BB962C8B-B14F-4D97-AF65-F5344CB8AC3E}">
        <p14:creationId xmlns:p14="http://schemas.microsoft.com/office/powerpoint/2010/main" val="3925245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Cognitive Processes </a:t>
            </a:r>
          </a:p>
        </p:txBody>
      </p:sp>
      <p:pic>
        <p:nvPicPr>
          <p:cNvPr id="4" name="Content Placeholder 3"/>
          <p:cNvPicPr>
            <a:picLocks noGrp="1" noChangeAspect="1"/>
          </p:cNvPicPr>
          <p:nvPr>
            <p:ph idx="1"/>
          </p:nvPr>
        </p:nvPicPr>
        <p:blipFill>
          <a:blip r:embed="rId3"/>
          <a:stretch>
            <a:fillRect/>
          </a:stretch>
        </p:blipFill>
        <p:spPr>
          <a:xfrm>
            <a:off x="3445740" y="1846263"/>
            <a:ext cx="5360846" cy="4022725"/>
          </a:xfrm>
          <a:prstGeom prst="rect">
            <a:avLst/>
          </a:prstGeom>
        </p:spPr>
      </p:pic>
    </p:spTree>
    <p:extLst>
      <p:ext uri="{BB962C8B-B14F-4D97-AF65-F5344CB8AC3E}">
        <p14:creationId xmlns:p14="http://schemas.microsoft.com/office/powerpoint/2010/main" val="2653344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0EF93-A3EF-469E-8D6D-DA14E1781B2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C110EDF-B0EF-4F5E-BB65-9A1873BA406D}"/>
              </a:ext>
            </a:extLst>
          </p:cNvPr>
          <p:cNvSpPr>
            <a:spLocks noGrp="1"/>
          </p:cNvSpPr>
          <p:nvPr>
            <p:ph idx="1"/>
          </p:nvPr>
        </p:nvSpPr>
        <p:spPr/>
        <p:txBody>
          <a:bodyPr>
            <a:normAutofit/>
          </a:bodyPr>
          <a:lstStyle/>
          <a:p>
            <a:r>
              <a:rPr lang="en-US" sz="2400" dirty="0"/>
              <a:t>A subjective assessment of the woman’s views of her offending.</a:t>
            </a:r>
          </a:p>
          <a:p>
            <a:pPr lvl="1"/>
            <a:r>
              <a:rPr lang="en-US" sz="2400" dirty="0"/>
              <a:t>Offense supportive cognitions</a:t>
            </a:r>
          </a:p>
          <a:p>
            <a:pPr lvl="1"/>
            <a:r>
              <a:rPr lang="en-US" sz="2400" dirty="0"/>
              <a:t>Sexuality beliefs</a:t>
            </a:r>
          </a:p>
          <a:p>
            <a:pPr lvl="1"/>
            <a:r>
              <a:rPr lang="en-US" sz="2400" dirty="0"/>
              <a:t>Distortions of self or others</a:t>
            </a:r>
          </a:p>
          <a:p>
            <a:pPr lvl="1"/>
            <a:r>
              <a:rPr lang="en-US" sz="2400" dirty="0"/>
              <a:t>Antisocial attitudes</a:t>
            </a:r>
          </a:p>
        </p:txBody>
      </p:sp>
    </p:spTree>
    <p:extLst>
      <p:ext uri="{BB962C8B-B14F-4D97-AF65-F5344CB8AC3E}">
        <p14:creationId xmlns:p14="http://schemas.microsoft.com/office/powerpoint/2010/main" val="3356731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Cognitive Distortions</a:t>
            </a:r>
          </a:p>
        </p:txBody>
      </p:sp>
      <p:sp>
        <p:nvSpPr>
          <p:cNvPr id="3" name="Content Placeholder 2"/>
          <p:cNvSpPr>
            <a:spLocks noGrp="1"/>
          </p:cNvSpPr>
          <p:nvPr>
            <p:ph idx="1"/>
          </p:nvPr>
        </p:nvSpPr>
        <p:spPr/>
        <p:txBody>
          <a:bodyPr>
            <a:normAutofit/>
          </a:bodyPr>
          <a:lstStyle/>
          <a:p>
            <a:r>
              <a:rPr lang="en-US" sz="2800" dirty="0"/>
              <a:t>Research on male sexual offenders has frequently addressed cognitive distortions related to sexual abuse perpetration and criminal thinking.</a:t>
            </a:r>
          </a:p>
          <a:p>
            <a:r>
              <a:rPr lang="en-US" sz="2800" dirty="0"/>
              <a:t>Significantly less research has addressed the thinking patterns of women who perpetrate sexual offenses.</a:t>
            </a:r>
          </a:p>
          <a:p>
            <a:endParaRPr lang="en-US" sz="2800" dirty="0"/>
          </a:p>
        </p:txBody>
      </p:sp>
    </p:spTree>
    <p:extLst>
      <p:ext uri="{BB962C8B-B14F-4D97-AF65-F5344CB8AC3E}">
        <p14:creationId xmlns:p14="http://schemas.microsoft.com/office/powerpoint/2010/main" val="4115461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Who is this Presentation About?</a:t>
            </a:r>
          </a:p>
        </p:txBody>
      </p:sp>
      <p:sp>
        <p:nvSpPr>
          <p:cNvPr id="3" name="Content Placeholder 2"/>
          <p:cNvSpPr>
            <a:spLocks noGrp="1"/>
          </p:cNvSpPr>
          <p:nvPr>
            <p:ph idx="1"/>
          </p:nvPr>
        </p:nvSpPr>
        <p:spPr/>
        <p:txBody>
          <a:bodyPr>
            <a:normAutofit lnSpcReduction="10000"/>
          </a:bodyPr>
          <a:lstStyle/>
          <a:p>
            <a:r>
              <a:rPr lang="en-US" sz="2800" dirty="0"/>
              <a:t>1. Women who have committed a sexual act on another person against the person’s will (or against a person unable to consent).</a:t>
            </a:r>
          </a:p>
          <a:p>
            <a:r>
              <a:rPr lang="en-US" sz="2800" dirty="0"/>
              <a:t>2. Women who use or produce child abuse images.</a:t>
            </a:r>
          </a:p>
          <a:p>
            <a:endParaRPr lang="en-US" sz="2800" dirty="0"/>
          </a:p>
          <a:p>
            <a:endParaRPr lang="en-US" sz="2800" dirty="0"/>
          </a:p>
          <a:p>
            <a:endParaRPr lang="en-US" sz="2800" dirty="0"/>
          </a:p>
          <a:p>
            <a:r>
              <a:rPr lang="en-US" sz="2800" dirty="0"/>
              <a:t>We are not talking about women who commit prostitution offenses/trafficking.</a:t>
            </a:r>
          </a:p>
        </p:txBody>
      </p:sp>
    </p:spTree>
    <p:extLst>
      <p:ext uri="{BB962C8B-B14F-4D97-AF65-F5344CB8AC3E}">
        <p14:creationId xmlns:p14="http://schemas.microsoft.com/office/powerpoint/2010/main" val="865033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Offense Supportive Cognitions</a:t>
            </a:r>
          </a:p>
        </p:txBody>
      </p:sp>
      <p:sp>
        <p:nvSpPr>
          <p:cNvPr id="3" name="Content Placeholder 2"/>
          <p:cNvSpPr>
            <a:spLocks noGrp="1"/>
          </p:cNvSpPr>
          <p:nvPr>
            <p:ph idx="1"/>
          </p:nvPr>
        </p:nvSpPr>
        <p:spPr/>
        <p:txBody>
          <a:bodyPr>
            <a:normAutofit/>
          </a:bodyPr>
          <a:lstStyle/>
          <a:p>
            <a:endParaRPr lang="en-US" sz="2800" dirty="0"/>
          </a:p>
          <a:p>
            <a:r>
              <a:rPr lang="en-US" sz="2800" dirty="0"/>
              <a:t>Gannon &amp; Alleyne (2013) looked for offense supportive cognitions in women who perpetrate sexual offenses.  They conducted a systematic review of research and identified 13 studies which examined offense supportive cognitions. The studies cam from the U.K (7 studies); U.S. (4 studies); Nordic Counties (1 Study); Netherlands (1 Study). Most participants were incarcerated or court referred. </a:t>
            </a:r>
          </a:p>
        </p:txBody>
      </p:sp>
    </p:spTree>
    <p:extLst>
      <p:ext uri="{BB962C8B-B14F-4D97-AF65-F5344CB8AC3E}">
        <p14:creationId xmlns:p14="http://schemas.microsoft.com/office/powerpoint/2010/main" val="305267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Implicit Schemas/Beliefs Supporting Child Sexual Abuse</a:t>
            </a:r>
          </a:p>
        </p:txBody>
      </p:sp>
      <p:sp>
        <p:nvSpPr>
          <p:cNvPr id="3" name="Content Placeholder 2"/>
          <p:cNvSpPr>
            <a:spLocks noGrp="1"/>
          </p:cNvSpPr>
          <p:nvPr>
            <p:ph idx="1"/>
          </p:nvPr>
        </p:nvSpPr>
        <p:spPr/>
        <p:txBody>
          <a:bodyPr>
            <a:normAutofit lnSpcReduction="10000"/>
          </a:bodyPr>
          <a:lstStyle/>
          <a:p>
            <a:r>
              <a:rPr lang="en-US" sz="2800" dirty="0"/>
              <a:t>Generally supported</a:t>
            </a:r>
            <a:endParaRPr lang="en-US" sz="2200" dirty="0"/>
          </a:p>
          <a:p>
            <a:pPr lvl="1"/>
            <a:r>
              <a:rPr lang="en-US" sz="2600" dirty="0"/>
              <a:t>Uncontrollable</a:t>
            </a:r>
          </a:p>
          <a:p>
            <a:pPr lvl="1"/>
            <a:r>
              <a:rPr lang="en-US" sz="2600" dirty="0"/>
              <a:t>Antisocial attitudes</a:t>
            </a:r>
          </a:p>
          <a:p>
            <a:pPr lvl="1"/>
            <a:r>
              <a:rPr lang="en-US" sz="2600" dirty="0"/>
              <a:t>Dangerous world (males are dangerous, contact with children is less threatening)</a:t>
            </a:r>
          </a:p>
          <a:p>
            <a:pPr lvl="1"/>
            <a:r>
              <a:rPr lang="en-US" sz="2600" dirty="0"/>
              <a:t>Entitled (viewed men in co-abuse as entitled)</a:t>
            </a:r>
          </a:p>
          <a:p>
            <a:pPr lvl="1"/>
            <a:r>
              <a:rPr lang="en-US" sz="2600" dirty="0"/>
              <a:t>Children as sexual beings (Caution-not generalized beyond victim)</a:t>
            </a:r>
          </a:p>
          <a:p>
            <a:pPr lvl="1"/>
            <a:r>
              <a:rPr lang="en-US" sz="2600" dirty="0"/>
              <a:t>Nature of harm (abuse by men more harmful)</a:t>
            </a:r>
          </a:p>
          <a:p>
            <a:pPr lvl="1"/>
            <a:r>
              <a:rPr lang="en-US" sz="2600" dirty="0"/>
              <a:t>Lack of accountability, blame</a:t>
            </a:r>
          </a:p>
          <a:p>
            <a:pPr lvl="1"/>
            <a:r>
              <a:rPr lang="en-US" sz="2600" dirty="0"/>
              <a:t>**Lone abusers have more distorted cognitions than co-abusers</a:t>
            </a:r>
          </a:p>
        </p:txBody>
      </p:sp>
    </p:spTree>
    <p:extLst>
      <p:ext uri="{BB962C8B-B14F-4D97-AF65-F5344CB8AC3E}">
        <p14:creationId xmlns:p14="http://schemas.microsoft.com/office/powerpoint/2010/main" val="9868265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Sexuality Beliefs</a:t>
            </a:r>
          </a:p>
        </p:txBody>
      </p:sp>
      <p:sp>
        <p:nvSpPr>
          <p:cNvPr id="3" name="Content Placeholder 2"/>
          <p:cNvSpPr>
            <a:spLocks noGrp="1"/>
          </p:cNvSpPr>
          <p:nvPr>
            <p:ph idx="1"/>
          </p:nvPr>
        </p:nvSpPr>
        <p:spPr/>
        <p:txBody>
          <a:bodyPr>
            <a:normAutofit fontScale="92500"/>
          </a:bodyPr>
          <a:lstStyle/>
          <a:p>
            <a:r>
              <a:rPr lang="en-US" sz="2800" dirty="0"/>
              <a:t>Assess and capture the meaning and role of sex in the woman’s life.</a:t>
            </a:r>
          </a:p>
          <a:p>
            <a:r>
              <a:rPr lang="en-US" sz="2800" dirty="0"/>
              <a:t>1. Does she has negative feelings about sexual relationships in general?</a:t>
            </a:r>
          </a:p>
          <a:p>
            <a:r>
              <a:rPr lang="en-US" sz="2800" dirty="0"/>
              <a:t>2. Does she experience a lack of fulfillment in her sexual relationships?</a:t>
            </a:r>
          </a:p>
          <a:p>
            <a:r>
              <a:rPr lang="en-US" sz="2800" dirty="0"/>
              <a:t>3. Are their cognitive distortions related to intimacy or power/control?</a:t>
            </a:r>
          </a:p>
          <a:p>
            <a:r>
              <a:rPr lang="en-US" sz="2800" dirty="0"/>
              <a:t>**It is important to assess how the woman’s experience as a female has interacted with social, historical, and cultural factors to shape her beliefs and views of sexuality.</a:t>
            </a:r>
          </a:p>
        </p:txBody>
      </p:sp>
    </p:spTree>
    <p:extLst>
      <p:ext uri="{BB962C8B-B14F-4D97-AF65-F5344CB8AC3E}">
        <p14:creationId xmlns:p14="http://schemas.microsoft.com/office/powerpoint/2010/main" val="42421517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Cognitive Domain-Lack of Information</a:t>
            </a:r>
          </a:p>
        </p:txBody>
      </p:sp>
      <p:sp>
        <p:nvSpPr>
          <p:cNvPr id="3" name="Content Placeholder 2"/>
          <p:cNvSpPr>
            <a:spLocks noGrp="1"/>
          </p:cNvSpPr>
          <p:nvPr>
            <p:ph idx="1"/>
          </p:nvPr>
        </p:nvSpPr>
        <p:spPr/>
        <p:txBody>
          <a:bodyPr>
            <a:normAutofit lnSpcReduction="10000"/>
          </a:bodyPr>
          <a:lstStyle/>
          <a:p>
            <a:r>
              <a:rPr lang="en-US" sz="2800" dirty="0"/>
              <a:t>Women who perpetrate sexually abusive behaviors reported less clarity about sexual values, understanding physiological sexual responses, and sexual satisfaction.</a:t>
            </a:r>
          </a:p>
          <a:p>
            <a:r>
              <a:rPr lang="en-US" sz="2800" dirty="0"/>
              <a:t>Offenders showed less positive attitudes toward contraception use than non-offenders.</a:t>
            </a:r>
          </a:p>
          <a:p>
            <a:r>
              <a:rPr lang="en-US" sz="2800" dirty="0"/>
              <a:t>Offenders tended to lack information related to appropriate sexual norms/boundaries and at times healthy sexuality.</a:t>
            </a:r>
          </a:p>
          <a:p>
            <a:r>
              <a:rPr lang="en-US" sz="2800" dirty="0"/>
              <a:t>Offenders have more difficulties with perspective taking than non-offending controls. </a:t>
            </a:r>
          </a:p>
        </p:txBody>
      </p:sp>
    </p:spTree>
    <p:extLst>
      <p:ext uri="{BB962C8B-B14F-4D97-AF65-F5344CB8AC3E}">
        <p14:creationId xmlns:p14="http://schemas.microsoft.com/office/powerpoint/2010/main" val="29271279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Intimacy &amp; Relationships </a:t>
            </a:r>
          </a:p>
        </p:txBody>
      </p:sp>
      <p:pic>
        <p:nvPicPr>
          <p:cNvPr id="7" name="Picture 6">
            <a:extLst>
              <a:ext uri="{FF2B5EF4-FFF2-40B4-BE49-F238E27FC236}">
                <a16:creationId xmlns:a16="http://schemas.microsoft.com/office/drawing/2014/main" id="{92F137DD-22DF-4668-98F2-FB385E20B125}"/>
              </a:ext>
            </a:extLst>
          </p:cNvPr>
          <p:cNvPicPr>
            <a:picLocks noChangeAspect="1"/>
          </p:cNvPicPr>
          <p:nvPr/>
        </p:nvPicPr>
        <p:blipFill>
          <a:blip r:embed="rId3"/>
          <a:stretch>
            <a:fillRect/>
          </a:stretch>
        </p:blipFill>
        <p:spPr>
          <a:xfrm>
            <a:off x="7522526" y="1737360"/>
            <a:ext cx="3318933" cy="4978400"/>
          </a:xfrm>
          <a:prstGeom prst="rect">
            <a:avLst/>
          </a:prstGeom>
        </p:spPr>
      </p:pic>
      <p:pic>
        <p:nvPicPr>
          <p:cNvPr id="10" name="Content Placeholder 9">
            <a:extLst>
              <a:ext uri="{FF2B5EF4-FFF2-40B4-BE49-F238E27FC236}">
                <a16:creationId xmlns:a16="http://schemas.microsoft.com/office/drawing/2014/main" id="{E4826A96-64D6-47D3-A647-100F16883624}"/>
              </a:ext>
            </a:extLst>
          </p:cNvPr>
          <p:cNvPicPr>
            <a:picLocks noGrp="1" noChangeAspect="1"/>
          </p:cNvPicPr>
          <p:nvPr>
            <p:ph idx="1"/>
          </p:nvPr>
        </p:nvPicPr>
        <p:blipFill>
          <a:blip r:embed="rId4"/>
          <a:stretch>
            <a:fillRect/>
          </a:stretch>
        </p:blipFill>
        <p:spPr>
          <a:xfrm>
            <a:off x="576378" y="2148963"/>
            <a:ext cx="4889702" cy="3662557"/>
          </a:xfrm>
          <a:prstGeom prst="rect">
            <a:avLst/>
          </a:prstGeom>
        </p:spPr>
      </p:pic>
    </p:spTree>
    <p:extLst>
      <p:ext uri="{BB962C8B-B14F-4D97-AF65-F5344CB8AC3E}">
        <p14:creationId xmlns:p14="http://schemas.microsoft.com/office/powerpoint/2010/main" val="32819447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Intimacy &amp; Relationships</a:t>
            </a:r>
          </a:p>
        </p:txBody>
      </p:sp>
      <p:sp>
        <p:nvSpPr>
          <p:cNvPr id="3" name="Content Placeholder 2"/>
          <p:cNvSpPr>
            <a:spLocks noGrp="1"/>
          </p:cNvSpPr>
          <p:nvPr>
            <p:ph idx="1"/>
          </p:nvPr>
        </p:nvSpPr>
        <p:spPr/>
        <p:txBody>
          <a:bodyPr>
            <a:normAutofit/>
          </a:bodyPr>
          <a:lstStyle/>
          <a:p>
            <a:pPr marL="201168" lvl="1" indent="0">
              <a:buNone/>
            </a:pPr>
            <a:r>
              <a:rPr lang="en-US" sz="3200" dirty="0"/>
              <a:t>Pro-social, healthy relationships are integral for desistance from criminal activity for women.</a:t>
            </a:r>
          </a:p>
          <a:p>
            <a:pPr lvl="1"/>
            <a:r>
              <a:rPr lang="en-US" sz="3200" dirty="0"/>
              <a:t>Intimacy Deficits</a:t>
            </a:r>
          </a:p>
          <a:p>
            <a:pPr lvl="1"/>
            <a:r>
              <a:rPr lang="en-US" sz="3200" dirty="0"/>
              <a:t>Dysfunctional Relationships</a:t>
            </a:r>
          </a:p>
          <a:p>
            <a:pPr lvl="1"/>
            <a:r>
              <a:rPr lang="en-US" sz="3200" dirty="0"/>
              <a:t>Partner Coercion &amp; Dependency</a:t>
            </a:r>
          </a:p>
        </p:txBody>
      </p:sp>
    </p:spTree>
    <p:extLst>
      <p:ext uri="{BB962C8B-B14F-4D97-AF65-F5344CB8AC3E}">
        <p14:creationId xmlns:p14="http://schemas.microsoft.com/office/powerpoint/2010/main" val="7487082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Intimacy &amp; Relationships</a:t>
            </a: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sz="2800" dirty="0"/>
              <a:t>Women are particularly vulnerable in this area and are often disenfranchised.</a:t>
            </a:r>
          </a:p>
          <a:p>
            <a:pPr>
              <a:buFont typeface="Arial" panose="020B0604020202020204" pitchFamily="34" charset="0"/>
              <a:buChar char="•"/>
            </a:pPr>
            <a:r>
              <a:rPr lang="en-US" sz="2800" dirty="0"/>
              <a:t>How does this woman relate to the world and what do we need to do to improve her functioning?</a:t>
            </a:r>
          </a:p>
          <a:p>
            <a:pPr>
              <a:buFont typeface="Arial" panose="020B0604020202020204" pitchFamily="34" charset="0"/>
              <a:buChar char="•"/>
            </a:pPr>
            <a:r>
              <a:rPr lang="en-US" sz="2800" dirty="0"/>
              <a:t>Women often have very limited social networks and supports.</a:t>
            </a:r>
          </a:p>
          <a:p>
            <a:pPr>
              <a:buFont typeface="Arial" panose="020B0604020202020204" pitchFamily="34" charset="0"/>
              <a:buChar char="•"/>
            </a:pPr>
            <a:r>
              <a:rPr lang="en-US" sz="2800" dirty="0"/>
              <a:t>Histories often include patterns of relationships that were characterized by abuse.</a:t>
            </a:r>
          </a:p>
          <a:p>
            <a:pPr>
              <a:buFont typeface="Arial" panose="020B0604020202020204" pitchFamily="34" charset="0"/>
              <a:buChar char="•"/>
            </a:pPr>
            <a:r>
              <a:rPr lang="en-US" sz="2800" dirty="0"/>
              <a:t>May have negative feelings and/or experiences about sexual encounters with adults (both male and female partners).</a:t>
            </a:r>
          </a:p>
        </p:txBody>
      </p:sp>
    </p:spTree>
    <p:extLst>
      <p:ext uri="{BB962C8B-B14F-4D97-AF65-F5344CB8AC3E}">
        <p14:creationId xmlns:p14="http://schemas.microsoft.com/office/powerpoint/2010/main" val="18216981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Intimacy &amp; Relationships-What Do We Look For?</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sz="2800" dirty="0"/>
              <a:t>History of short-term relationships</a:t>
            </a:r>
          </a:p>
          <a:p>
            <a:pPr>
              <a:buFont typeface="Wingdings" panose="05000000000000000000" pitchFamily="2" charset="2"/>
              <a:buChar char="§"/>
            </a:pPr>
            <a:r>
              <a:rPr lang="en-US" sz="2800" dirty="0"/>
              <a:t>Same age friends/family support</a:t>
            </a:r>
          </a:p>
          <a:p>
            <a:pPr>
              <a:buFont typeface="Wingdings" panose="05000000000000000000" pitchFamily="2" charset="2"/>
              <a:buChar char="§"/>
            </a:pPr>
            <a:r>
              <a:rPr lang="en-US" sz="2800" dirty="0"/>
              <a:t>Acquaintances (Antisocial peers/co-offenders)</a:t>
            </a:r>
          </a:p>
          <a:p>
            <a:pPr>
              <a:buFont typeface="Wingdings" panose="05000000000000000000" pitchFamily="2" charset="2"/>
              <a:buChar char="§"/>
            </a:pPr>
            <a:r>
              <a:rPr lang="en-US" sz="2800" dirty="0"/>
              <a:t>Isolated (Barriers to interactions)</a:t>
            </a:r>
          </a:p>
          <a:p>
            <a:pPr>
              <a:buFont typeface="Wingdings" panose="05000000000000000000" pitchFamily="2" charset="2"/>
              <a:buChar char="§"/>
            </a:pPr>
            <a:r>
              <a:rPr lang="en-US" sz="2800" dirty="0"/>
              <a:t>Abuses History</a:t>
            </a:r>
          </a:p>
          <a:p>
            <a:r>
              <a:rPr lang="en-US" sz="2800" dirty="0"/>
              <a:t>Lacking intimacy?</a:t>
            </a:r>
          </a:p>
          <a:p>
            <a:pPr lvl="1"/>
            <a:r>
              <a:rPr lang="en-US" sz="2600" dirty="0"/>
              <a:t>Physical</a:t>
            </a:r>
          </a:p>
          <a:p>
            <a:pPr lvl="1"/>
            <a:r>
              <a:rPr lang="en-US" sz="2600" dirty="0"/>
              <a:t>Emotional</a:t>
            </a:r>
          </a:p>
        </p:txBody>
      </p:sp>
    </p:spTree>
    <p:extLst>
      <p:ext uri="{BB962C8B-B14F-4D97-AF65-F5344CB8AC3E}">
        <p14:creationId xmlns:p14="http://schemas.microsoft.com/office/powerpoint/2010/main" val="23251149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Emotional Processes</a:t>
            </a:r>
          </a:p>
        </p:txBody>
      </p:sp>
      <p:pic>
        <p:nvPicPr>
          <p:cNvPr id="4" name="Content Placeholder 3"/>
          <p:cNvPicPr>
            <a:picLocks noGrp="1" noChangeAspect="1"/>
          </p:cNvPicPr>
          <p:nvPr>
            <p:ph idx="1"/>
          </p:nvPr>
        </p:nvPicPr>
        <p:blipFill>
          <a:blip r:embed="rId3"/>
          <a:stretch>
            <a:fillRect/>
          </a:stretch>
        </p:blipFill>
        <p:spPr>
          <a:xfrm>
            <a:off x="3434866" y="2000810"/>
            <a:ext cx="5383228" cy="4022725"/>
          </a:xfrm>
          <a:prstGeom prst="rect">
            <a:avLst/>
          </a:prstGeom>
        </p:spPr>
      </p:pic>
    </p:spTree>
    <p:extLst>
      <p:ext uri="{BB962C8B-B14F-4D97-AF65-F5344CB8AC3E}">
        <p14:creationId xmlns:p14="http://schemas.microsoft.com/office/powerpoint/2010/main" val="37271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Emotional Processes-What Do We Look For?</a:t>
            </a:r>
          </a:p>
        </p:txBody>
      </p:sp>
      <p:sp>
        <p:nvSpPr>
          <p:cNvPr id="3" name="Content Placeholder 2"/>
          <p:cNvSpPr>
            <a:spLocks noGrp="1"/>
          </p:cNvSpPr>
          <p:nvPr>
            <p:ph idx="1"/>
          </p:nvPr>
        </p:nvSpPr>
        <p:spPr/>
        <p:txBody>
          <a:bodyPr>
            <a:normAutofit fontScale="92500" lnSpcReduction="10000"/>
          </a:bodyPr>
          <a:lstStyle/>
          <a:p>
            <a:pPr marL="0" indent="0">
              <a:buNone/>
            </a:pPr>
            <a:r>
              <a:rPr lang="en-US" sz="2800" dirty="0"/>
              <a:t>Assess a woman’s emotional well-being and mental health as it relates to her overall functioning. What is the nexus between her functioning and criminal behavior?</a:t>
            </a:r>
          </a:p>
          <a:p>
            <a:pPr>
              <a:buFont typeface="Arial" panose="020B0604020202020204" pitchFamily="34" charset="0"/>
              <a:buChar char="•"/>
            </a:pPr>
            <a:r>
              <a:rPr lang="en-US" sz="2800" dirty="0"/>
              <a:t>MMPI or MCMI is helpful here</a:t>
            </a:r>
          </a:p>
          <a:p>
            <a:pPr>
              <a:buFont typeface="Arial" panose="020B0604020202020204" pitchFamily="34" charset="0"/>
              <a:buChar char="•"/>
            </a:pPr>
            <a:r>
              <a:rPr lang="en-US" sz="2800" dirty="0"/>
              <a:t>This is often relationship to intimacy/relationship issues</a:t>
            </a:r>
          </a:p>
          <a:p>
            <a:pPr>
              <a:buFont typeface="Arial" panose="020B0604020202020204" pitchFamily="34" charset="0"/>
              <a:buChar char="•"/>
            </a:pPr>
            <a:r>
              <a:rPr lang="en-US" sz="2800" dirty="0"/>
              <a:t>Substance use/abuse</a:t>
            </a:r>
          </a:p>
          <a:p>
            <a:pPr>
              <a:buFont typeface="Arial" panose="020B0604020202020204" pitchFamily="34" charset="0"/>
              <a:buChar char="•"/>
            </a:pPr>
            <a:r>
              <a:rPr lang="en-US" sz="2800" dirty="0"/>
              <a:t>Depression and or any other mental health dx</a:t>
            </a:r>
          </a:p>
          <a:p>
            <a:pPr>
              <a:buFont typeface="Arial" panose="020B0604020202020204" pitchFamily="34" charset="0"/>
              <a:buChar char="•"/>
            </a:pPr>
            <a:r>
              <a:rPr lang="en-US" sz="2800" dirty="0"/>
              <a:t>Coping with body-image, self-esteem (see next slide)</a:t>
            </a:r>
          </a:p>
          <a:p>
            <a:pPr>
              <a:buFont typeface="Arial" panose="020B0604020202020204" pitchFamily="34" charset="0"/>
              <a:buChar char="•"/>
            </a:pPr>
            <a:r>
              <a:rPr lang="en-US" sz="2800" dirty="0"/>
              <a:t>A big factor to assess is self-regulation &amp; coping</a:t>
            </a:r>
          </a:p>
        </p:txBody>
      </p:sp>
    </p:spTree>
    <p:extLst>
      <p:ext uri="{BB962C8B-B14F-4D97-AF65-F5344CB8AC3E}">
        <p14:creationId xmlns:p14="http://schemas.microsoft.com/office/powerpoint/2010/main" val="2148494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9F808-9B0F-44E2-8A05-2BDEFD8D0A4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2F54AF-FB6E-4147-9779-94EA824AE74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D0DB2F2-CB83-43D4-B176-90639D383161}"/>
              </a:ext>
            </a:extLst>
          </p:cNvPr>
          <p:cNvPicPr>
            <a:picLocks noChangeAspect="1"/>
          </p:cNvPicPr>
          <p:nvPr/>
        </p:nvPicPr>
        <p:blipFill>
          <a:blip r:embed="rId3"/>
          <a:stretch>
            <a:fillRect/>
          </a:stretch>
        </p:blipFill>
        <p:spPr>
          <a:xfrm>
            <a:off x="426720" y="240029"/>
            <a:ext cx="11226800" cy="6617971"/>
          </a:xfrm>
          <a:prstGeom prst="rect">
            <a:avLst/>
          </a:prstGeom>
        </p:spPr>
      </p:pic>
    </p:spTree>
    <p:extLst>
      <p:ext uri="{BB962C8B-B14F-4D97-AF65-F5344CB8AC3E}">
        <p14:creationId xmlns:p14="http://schemas.microsoft.com/office/powerpoint/2010/main" val="23139756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9296-2E4E-4BD4-AE4D-30BE6A910A35}"/>
              </a:ext>
            </a:extLst>
          </p:cNvPr>
          <p:cNvSpPr>
            <a:spLocks noGrp="1"/>
          </p:cNvSpPr>
          <p:nvPr>
            <p:ph type="title"/>
          </p:nvPr>
        </p:nvSpPr>
        <p:spPr/>
        <p:txBody>
          <a:bodyPr/>
          <a:lstStyle/>
          <a:p>
            <a:pPr algn="ctr"/>
            <a:r>
              <a:rPr lang="en-US" dirty="0"/>
              <a:t>Self-Esteem </a:t>
            </a:r>
          </a:p>
        </p:txBody>
      </p:sp>
      <p:sp>
        <p:nvSpPr>
          <p:cNvPr id="3" name="Content Placeholder 2">
            <a:extLst>
              <a:ext uri="{FF2B5EF4-FFF2-40B4-BE49-F238E27FC236}">
                <a16:creationId xmlns:a16="http://schemas.microsoft.com/office/drawing/2014/main" id="{F8E9C126-0E43-4881-AD56-B094D060401F}"/>
              </a:ext>
            </a:extLst>
          </p:cNvPr>
          <p:cNvSpPr>
            <a:spLocks noGrp="1"/>
          </p:cNvSpPr>
          <p:nvPr>
            <p:ph idx="1"/>
          </p:nvPr>
        </p:nvSpPr>
        <p:spPr/>
        <p:txBody>
          <a:bodyPr/>
          <a:lstStyle/>
          <a:p>
            <a:pPr>
              <a:buFont typeface="Wingdings" panose="05000000000000000000" pitchFamily="2" charset="2"/>
              <a:buChar char="§"/>
            </a:pPr>
            <a:r>
              <a:rPr lang="en-US" sz="2400" dirty="0"/>
              <a:t>Seek poor quality partners and are content in unhealthy relationships</a:t>
            </a:r>
          </a:p>
          <a:p>
            <a:pPr>
              <a:buFont typeface="Wingdings" panose="05000000000000000000" pitchFamily="2" charset="2"/>
              <a:buChar char="§"/>
            </a:pPr>
            <a:r>
              <a:rPr lang="en-US" sz="2400" dirty="0"/>
              <a:t>Expect people not to like them</a:t>
            </a:r>
          </a:p>
          <a:p>
            <a:pPr>
              <a:buFont typeface="Wingdings" panose="05000000000000000000" pitchFamily="2" charset="2"/>
              <a:buChar char="§"/>
            </a:pPr>
            <a:r>
              <a:rPr lang="en-US" sz="2400" dirty="0"/>
              <a:t>Have poor relationships with others</a:t>
            </a:r>
          </a:p>
          <a:p>
            <a:pPr>
              <a:buFont typeface="Wingdings" panose="05000000000000000000" pitchFamily="2" charset="2"/>
              <a:buChar char="§"/>
            </a:pPr>
            <a:r>
              <a:rPr lang="en-US" sz="2400" dirty="0"/>
              <a:t>Experience frequent emotional distress</a:t>
            </a:r>
          </a:p>
          <a:p>
            <a:pPr>
              <a:buFont typeface="Wingdings" panose="05000000000000000000" pitchFamily="2" charset="2"/>
              <a:buChar char="§"/>
            </a:pPr>
            <a:r>
              <a:rPr lang="en-US" sz="2400" dirty="0"/>
              <a:t>Underestimate their abilities</a:t>
            </a:r>
          </a:p>
          <a:p>
            <a:pPr>
              <a:buFont typeface="Wingdings" panose="05000000000000000000" pitchFamily="2" charset="2"/>
              <a:buChar char="§"/>
            </a:pPr>
            <a:r>
              <a:rPr lang="en-US" sz="2400" dirty="0"/>
              <a:t>Expect to do poorly and fail</a:t>
            </a:r>
          </a:p>
          <a:p>
            <a:pPr>
              <a:buFont typeface="Wingdings" panose="05000000000000000000" pitchFamily="2" charset="2"/>
              <a:buChar char="§"/>
            </a:pPr>
            <a:r>
              <a:rPr lang="en-US" sz="2400" dirty="0"/>
              <a:t>Set lower goals for themselves</a:t>
            </a:r>
          </a:p>
          <a:p>
            <a:pPr marL="0" indent="0">
              <a:buNone/>
            </a:pPr>
            <a:r>
              <a:rPr lang="en-US" dirty="0"/>
              <a:t>		                                                (Marshall, 1996)</a:t>
            </a:r>
          </a:p>
        </p:txBody>
      </p:sp>
    </p:spTree>
    <p:extLst>
      <p:ext uri="{BB962C8B-B14F-4D97-AF65-F5344CB8AC3E}">
        <p14:creationId xmlns:p14="http://schemas.microsoft.com/office/powerpoint/2010/main" val="10076790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Anxiety</a:t>
            </a:r>
          </a:p>
        </p:txBody>
      </p:sp>
      <p:sp>
        <p:nvSpPr>
          <p:cNvPr id="3" name="Content Placeholder 2"/>
          <p:cNvSpPr>
            <a:spLocks noGrp="1"/>
          </p:cNvSpPr>
          <p:nvPr>
            <p:ph idx="1"/>
          </p:nvPr>
        </p:nvSpPr>
        <p:spPr/>
        <p:txBody>
          <a:bodyPr>
            <a:normAutofit/>
          </a:bodyPr>
          <a:lstStyle/>
          <a:p>
            <a:r>
              <a:rPr lang="en-US" sz="2800" dirty="0"/>
              <a:t>Research has demonstrated that incarcerated women have anxiety related to institutional release. For all female offenders, their anxiety increased as they got closer to release. Younger offenders tended to have more anxiety than older offenders.</a:t>
            </a:r>
          </a:p>
          <a:p>
            <a:r>
              <a:rPr lang="en-US" sz="2800" dirty="0"/>
              <a:t>Demonstrates need for assessment and intervention to prepare for successful community re-entry and possibly also increase desistance to criminal activity.</a:t>
            </a:r>
          </a:p>
          <a:p>
            <a:endParaRPr lang="en-US" sz="2800" dirty="0"/>
          </a:p>
          <a:p>
            <a:r>
              <a:rPr lang="en-US" dirty="0"/>
              <a:t>                                                                     				(Pflugradt et al., 2022)</a:t>
            </a:r>
          </a:p>
        </p:txBody>
      </p:sp>
    </p:spTree>
    <p:extLst>
      <p:ext uri="{BB962C8B-B14F-4D97-AF65-F5344CB8AC3E}">
        <p14:creationId xmlns:p14="http://schemas.microsoft.com/office/powerpoint/2010/main" val="2995046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D8DC5-1939-42BB-85D2-5F72DE60EFDA}"/>
              </a:ext>
            </a:extLst>
          </p:cNvPr>
          <p:cNvSpPr>
            <a:spLocks noGrp="1"/>
          </p:cNvSpPr>
          <p:nvPr>
            <p:ph type="title"/>
          </p:nvPr>
        </p:nvSpPr>
        <p:spPr/>
        <p:txBody>
          <a:bodyPr/>
          <a:lstStyle/>
          <a:p>
            <a:pPr algn="ctr"/>
            <a:r>
              <a:rPr lang="en-US" dirty="0"/>
              <a:t>Sexual Dynamics</a:t>
            </a:r>
          </a:p>
        </p:txBody>
      </p:sp>
      <p:pic>
        <p:nvPicPr>
          <p:cNvPr id="5" name="Picture 4">
            <a:extLst>
              <a:ext uri="{FF2B5EF4-FFF2-40B4-BE49-F238E27FC236}">
                <a16:creationId xmlns:a16="http://schemas.microsoft.com/office/drawing/2014/main" id="{0D49462A-C114-462F-B6F3-782C6EFF1A28}"/>
              </a:ext>
            </a:extLst>
          </p:cNvPr>
          <p:cNvPicPr>
            <a:picLocks noChangeAspect="1"/>
          </p:cNvPicPr>
          <p:nvPr/>
        </p:nvPicPr>
        <p:blipFill>
          <a:blip r:embed="rId3"/>
          <a:stretch>
            <a:fillRect/>
          </a:stretch>
        </p:blipFill>
        <p:spPr>
          <a:xfrm>
            <a:off x="1854064" y="1894366"/>
            <a:ext cx="7269616" cy="4083101"/>
          </a:xfrm>
          <a:prstGeom prst="rect">
            <a:avLst/>
          </a:prstGeom>
        </p:spPr>
      </p:pic>
      <p:sp>
        <p:nvSpPr>
          <p:cNvPr id="7" name="Content Placeholder 6">
            <a:extLst>
              <a:ext uri="{FF2B5EF4-FFF2-40B4-BE49-F238E27FC236}">
                <a16:creationId xmlns:a16="http://schemas.microsoft.com/office/drawing/2014/main" id="{CD7476E3-9AC8-4C35-9556-0FE2BF649458}"/>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0885855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Sexual Dynamics</a:t>
            </a:r>
          </a:p>
        </p:txBody>
      </p:sp>
      <p:sp>
        <p:nvSpPr>
          <p:cNvPr id="3" name="Content Placeholder 2"/>
          <p:cNvSpPr>
            <a:spLocks noGrp="1"/>
          </p:cNvSpPr>
          <p:nvPr>
            <p:ph idx="1"/>
          </p:nvPr>
        </p:nvSpPr>
        <p:spPr/>
        <p:txBody>
          <a:bodyPr>
            <a:normAutofit/>
          </a:bodyPr>
          <a:lstStyle/>
          <a:p>
            <a:pPr marL="384048" lvl="2" indent="0">
              <a:buNone/>
            </a:pPr>
            <a:r>
              <a:rPr lang="en-US" sz="3600" dirty="0"/>
              <a:t>Deviant Sexual Interests</a:t>
            </a:r>
          </a:p>
          <a:p>
            <a:pPr marL="384048" lvl="2" indent="0">
              <a:buNone/>
            </a:pPr>
            <a:r>
              <a:rPr lang="en-US" sz="3600" dirty="0"/>
              <a:t>Sex as Coping</a:t>
            </a:r>
          </a:p>
          <a:p>
            <a:pPr marL="384048" lvl="2" indent="0">
              <a:buNone/>
            </a:pPr>
            <a:r>
              <a:rPr lang="en-US" sz="3600" dirty="0"/>
              <a:t>Healthy Sexuality Knowledge</a:t>
            </a:r>
          </a:p>
        </p:txBody>
      </p:sp>
    </p:spTree>
    <p:extLst>
      <p:ext uri="{BB962C8B-B14F-4D97-AF65-F5344CB8AC3E}">
        <p14:creationId xmlns:p14="http://schemas.microsoft.com/office/powerpoint/2010/main" val="18624204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Sexual Dynamics</a:t>
            </a:r>
          </a:p>
        </p:txBody>
      </p:sp>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pPr>
            <a:r>
              <a:rPr lang="en-US" sz="2800" dirty="0"/>
              <a:t>Women’s arousal patterns are different than males and are more fluid (</a:t>
            </a:r>
            <a:r>
              <a:rPr lang="en-US" sz="2800" dirty="0" err="1"/>
              <a:t>Chivers</a:t>
            </a:r>
            <a:r>
              <a:rPr lang="en-US" sz="2800" dirty="0"/>
              <a:t> et al., 2004).</a:t>
            </a:r>
          </a:p>
          <a:p>
            <a:pPr>
              <a:buFont typeface="Arial" panose="020B0604020202020204" pitchFamily="34" charset="0"/>
              <a:buChar char="•"/>
            </a:pPr>
            <a:r>
              <a:rPr lang="en-US" sz="2800" dirty="0"/>
              <a:t>The role of paraphilic disorders in female sexual offending is unclear. DSM-5 does not quite fit for women. There is also no evidence to support a nexus between paraphilic disorders and re-offending.</a:t>
            </a:r>
          </a:p>
          <a:p>
            <a:pPr>
              <a:buFont typeface="Arial" panose="020B0604020202020204" pitchFamily="34" charset="0"/>
              <a:buChar char="•"/>
            </a:pPr>
            <a:r>
              <a:rPr lang="en-US" sz="2800" dirty="0"/>
              <a:t>Paraphilic disorders do exist in women but their manifestation is different than in males</a:t>
            </a:r>
          </a:p>
          <a:p>
            <a:pPr>
              <a:buFont typeface="Arial" panose="020B0604020202020204" pitchFamily="34" charset="0"/>
              <a:buChar char="•"/>
            </a:pPr>
            <a:r>
              <a:rPr lang="en-US" sz="2800" dirty="0"/>
              <a:t>Sexual arousal during the offending process itself is more related to emotional arousal and less to sexual preference and in some cases sexual arousal (Pflugradt &amp; Allen, 2012).</a:t>
            </a:r>
          </a:p>
        </p:txBody>
      </p:sp>
    </p:spTree>
    <p:extLst>
      <p:ext uri="{BB962C8B-B14F-4D97-AF65-F5344CB8AC3E}">
        <p14:creationId xmlns:p14="http://schemas.microsoft.com/office/powerpoint/2010/main" val="41271754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Sexual Deviance</a:t>
            </a:r>
          </a:p>
        </p:txBody>
      </p:sp>
      <p:sp>
        <p:nvSpPr>
          <p:cNvPr id="3" name="Content Placeholder 2"/>
          <p:cNvSpPr>
            <a:spLocks noGrp="1"/>
          </p:cNvSpPr>
          <p:nvPr>
            <p:ph idx="1"/>
          </p:nvPr>
        </p:nvSpPr>
        <p:spPr/>
        <p:txBody>
          <a:bodyPr>
            <a:normAutofit/>
          </a:bodyPr>
          <a:lstStyle/>
          <a:p>
            <a:r>
              <a:rPr lang="en-US" sz="2800" dirty="0"/>
              <a:t>Most common paraphilic disorder in women is exhibitionistic disorder. Is this really most common or is it because it fits the DSM or social norms?</a:t>
            </a:r>
          </a:p>
          <a:p>
            <a:r>
              <a:rPr lang="en-US" sz="2800" dirty="0"/>
              <a:t>Be careful about applying Pedophilic Disorder to women based on crimes alone. Even if she meets DSM criteria, it is truly the disorder or a way to meet other needs? Remember research on female sexual fluidity.</a:t>
            </a:r>
          </a:p>
        </p:txBody>
      </p:sp>
    </p:spTree>
    <p:extLst>
      <p:ext uri="{BB962C8B-B14F-4D97-AF65-F5344CB8AC3E}">
        <p14:creationId xmlns:p14="http://schemas.microsoft.com/office/powerpoint/2010/main" val="9453419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Sexual Sadism</a:t>
            </a:r>
          </a:p>
        </p:txBody>
      </p:sp>
      <p:sp>
        <p:nvSpPr>
          <p:cNvPr id="3" name="Content Placeholder 2"/>
          <p:cNvSpPr>
            <a:spLocks noGrp="1"/>
          </p:cNvSpPr>
          <p:nvPr>
            <p:ph idx="1"/>
          </p:nvPr>
        </p:nvSpPr>
        <p:spPr/>
        <p:txBody>
          <a:bodyPr>
            <a:normAutofit/>
          </a:bodyPr>
          <a:lstStyle/>
          <a:p>
            <a:r>
              <a:rPr lang="en-US" sz="2800" dirty="0"/>
              <a:t>Although rare, research exists that looks at sexual sadism in women.</a:t>
            </a:r>
          </a:p>
          <a:p>
            <a:pPr marL="0" indent="0">
              <a:buNone/>
            </a:pPr>
            <a:r>
              <a:rPr lang="en-US" sz="2800" dirty="0"/>
              <a:t>A study looked at incarcerated women diagnosed with Sexual Sadism Disorder. These women were generally young (21-33 years), mostly Caucasian, had 10.8 years of education, and tended to offend with a co-offender (male &amp; female)</a:t>
            </a:r>
          </a:p>
          <a:p>
            <a:pPr marL="0" indent="0">
              <a:buNone/>
            </a:pPr>
            <a:r>
              <a:rPr lang="en-US" sz="2800" dirty="0"/>
              <a:t>They assaulted the victim(s) over the course of days, weeks, or even years. Assaults included both physical and psychological torture that occurred within the guise of nurturing. Cognitive distortions from the offenders included: Victim deserved it; denial; and concrete thinking.</a:t>
            </a:r>
          </a:p>
        </p:txBody>
      </p:sp>
    </p:spTree>
    <p:extLst>
      <p:ext uri="{BB962C8B-B14F-4D97-AF65-F5344CB8AC3E}">
        <p14:creationId xmlns:p14="http://schemas.microsoft.com/office/powerpoint/2010/main" val="21610012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Sexual Sadism </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t>Some of the sexual arousal appeared vicarious (i.e., the female perpetrators’ arousal resonated off the arousal of the co-offenders).</a:t>
            </a:r>
          </a:p>
          <a:p>
            <a:pPr>
              <a:buFont typeface="Arial" panose="020B0604020202020204" pitchFamily="34" charset="0"/>
              <a:buChar char="•"/>
            </a:pPr>
            <a:r>
              <a:rPr lang="en-US" sz="2400" dirty="0"/>
              <a:t>Victims were chosen for their psychological vulnerabilities rather than physical weakness.</a:t>
            </a:r>
          </a:p>
          <a:p>
            <a:pPr>
              <a:buFont typeface="Arial" panose="020B0604020202020204" pitchFamily="34" charset="0"/>
              <a:buChar char="•"/>
            </a:pPr>
            <a:r>
              <a:rPr lang="en-US" sz="2400" dirty="0"/>
              <a:t>Perpetrators created emotional dependence in their victims.</a:t>
            </a:r>
          </a:p>
          <a:p>
            <a:pPr>
              <a:buFont typeface="Arial" panose="020B0604020202020204" pitchFamily="34" charset="0"/>
              <a:buChar char="•"/>
            </a:pPr>
            <a:r>
              <a:rPr lang="en-US" sz="2400" dirty="0"/>
              <a:t>Control was more sexually arousing to the subjects than inflicting pain.</a:t>
            </a:r>
          </a:p>
          <a:p>
            <a:pPr>
              <a:buFont typeface="Arial" panose="020B0604020202020204" pitchFamily="34" charset="0"/>
              <a:buChar char="•"/>
            </a:pPr>
            <a:r>
              <a:rPr lang="en-US" sz="2400" dirty="0"/>
              <a:t>Control was a central theme which involved not only controlling the victim but also the co-offenders. </a:t>
            </a:r>
          </a:p>
          <a:p>
            <a:pPr marL="0" indent="0">
              <a:buNone/>
            </a:pPr>
            <a:r>
              <a:rPr lang="en-US" dirty="0"/>
              <a:t>                                                                                                                      (Pflugradt &amp; Allen, 2012; 2013)</a:t>
            </a:r>
          </a:p>
        </p:txBody>
      </p:sp>
    </p:spTree>
    <p:extLst>
      <p:ext uri="{BB962C8B-B14F-4D97-AF65-F5344CB8AC3E}">
        <p14:creationId xmlns:p14="http://schemas.microsoft.com/office/powerpoint/2010/main" val="2345312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Sexual Dynamics</a:t>
            </a:r>
          </a:p>
        </p:txBody>
      </p:sp>
      <p:sp>
        <p:nvSpPr>
          <p:cNvPr id="3" name="Content Placeholder 2"/>
          <p:cNvSpPr>
            <a:spLocks noGrp="1"/>
          </p:cNvSpPr>
          <p:nvPr>
            <p:ph idx="1"/>
          </p:nvPr>
        </p:nvSpPr>
        <p:spPr/>
        <p:txBody>
          <a:bodyPr>
            <a:normAutofit/>
          </a:bodyPr>
          <a:lstStyle/>
          <a:p>
            <a:r>
              <a:rPr lang="en-US" sz="2800" dirty="0"/>
              <a:t>In addition to deviant arousal, you also must assess:</a:t>
            </a:r>
          </a:p>
          <a:p>
            <a:pPr lvl="2"/>
            <a:r>
              <a:rPr lang="en-US" sz="2200" dirty="0"/>
              <a:t>Sexualized coping (may include having sex to improve their feelings about themselves)</a:t>
            </a:r>
          </a:p>
          <a:p>
            <a:pPr lvl="2"/>
            <a:r>
              <a:rPr lang="en-US" sz="2200" dirty="0"/>
              <a:t>Knowledge of sexuality in general</a:t>
            </a:r>
          </a:p>
          <a:p>
            <a:pPr lvl="3"/>
            <a:r>
              <a:rPr lang="en-US" sz="2200" dirty="0"/>
              <a:t>Are they able to recognize their own sexual needs?</a:t>
            </a:r>
          </a:p>
          <a:p>
            <a:pPr lvl="3"/>
            <a:r>
              <a:rPr lang="en-US" sz="2200" dirty="0"/>
              <a:t>Do they know how to meet those needs in a healthy manner?</a:t>
            </a:r>
          </a:p>
          <a:p>
            <a:pPr lvl="3"/>
            <a:r>
              <a:rPr lang="en-US" sz="2200" dirty="0"/>
              <a:t>Do they understand needs for intimacy and sexuality and how those differ?</a:t>
            </a:r>
          </a:p>
          <a:p>
            <a:pPr lvl="3"/>
            <a:r>
              <a:rPr lang="en-US" sz="2200" dirty="0"/>
              <a:t>Do they have the basic sexual education and understand how the female body works (reproduction, etc.).</a:t>
            </a:r>
          </a:p>
        </p:txBody>
      </p:sp>
    </p:spTree>
    <p:extLst>
      <p:ext uri="{BB962C8B-B14F-4D97-AF65-F5344CB8AC3E}">
        <p14:creationId xmlns:p14="http://schemas.microsoft.com/office/powerpoint/2010/main" val="2392602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C93D4-5FDB-4AB6-AD97-84D0DAACA197}"/>
              </a:ext>
            </a:extLst>
          </p:cNvPr>
          <p:cNvSpPr>
            <a:spLocks noGrp="1"/>
          </p:cNvSpPr>
          <p:nvPr>
            <p:ph type="title"/>
          </p:nvPr>
        </p:nvSpPr>
        <p:spPr/>
        <p:txBody>
          <a:bodyPr/>
          <a:lstStyle/>
          <a:p>
            <a:pPr algn="ctr"/>
            <a:r>
              <a:rPr lang="en-US" dirty="0"/>
              <a:t>Social Functioning</a:t>
            </a:r>
          </a:p>
        </p:txBody>
      </p:sp>
      <p:pic>
        <p:nvPicPr>
          <p:cNvPr id="7" name="Content Placeholder 6">
            <a:extLst>
              <a:ext uri="{FF2B5EF4-FFF2-40B4-BE49-F238E27FC236}">
                <a16:creationId xmlns:a16="http://schemas.microsoft.com/office/drawing/2014/main" id="{B750EC19-FD75-4D60-95C5-F26B9A0BFBD2}"/>
              </a:ext>
            </a:extLst>
          </p:cNvPr>
          <p:cNvPicPr>
            <a:picLocks noGrp="1" noChangeAspect="1"/>
          </p:cNvPicPr>
          <p:nvPr>
            <p:ph idx="1"/>
          </p:nvPr>
        </p:nvPicPr>
        <p:blipFill>
          <a:blip r:embed="rId3"/>
          <a:stretch>
            <a:fillRect/>
          </a:stretch>
        </p:blipFill>
        <p:spPr>
          <a:xfrm>
            <a:off x="3444241" y="2145643"/>
            <a:ext cx="4805680" cy="3599621"/>
          </a:xfrm>
          <a:prstGeom prst="rect">
            <a:avLst/>
          </a:prstGeom>
        </p:spPr>
      </p:pic>
    </p:spTree>
    <p:extLst>
      <p:ext uri="{BB962C8B-B14F-4D97-AF65-F5344CB8AC3E}">
        <p14:creationId xmlns:p14="http://schemas.microsoft.com/office/powerpoint/2010/main" val="4288387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Yes! Gender Matters</a:t>
            </a:r>
          </a:p>
        </p:txBody>
      </p:sp>
      <p:sp>
        <p:nvSpPr>
          <p:cNvPr id="3" name="Content Placeholder 2"/>
          <p:cNvSpPr>
            <a:spLocks noGrp="1"/>
          </p:cNvSpPr>
          <p:nvPr>
            <p:ph idx="1"/>
          </p:nvPr>
        </p:nvSpPr>
        <p:spPr/>
        <p:txBody>
          <a:bodyPr>
            <a:normAutofit/>
          </a:bodyPr>
          <a:lstStyle/>
          <a:p>
            <a:r>
              <a:rPr lang="en-US" sz="2800" dirty="0"/>
              <a:t>Research shows us that being gender responsive gets better outcomes than being gender neutral. </a:t>
            </a:r>
          </a:p>
          <a:p>
            <a:endParaRPr lang="en-US" sz="2800" dirty="0"/>
          </a:p>
          <a:p>
            <a:r>
              <a:rPr lang="en-US" sz="2800" dirty="0"/>
              <a:t>Women who perpetrate sexual offenses should be viewed from a gendered perspective.</a:t>
            </a:r>
          </a:p>
          <a:p>
            <a:endParaRPr lang="en-US" sz="2800" dirty="0"/>
          </a:p>
          <a:p>
            <a:r>
              <a:rPr lang="en-US" sz="2800" dirty="0"/>
              <a:t>Overlap/interconnection between gender and other social factors.</a:t>
            </a:r>
          </a:p>
        </p:txBody>
      </p:sp>
    </p:spTree>
    <p:extLst>
      <p:ext uri="{BB962C8B-B14F-4D97-AF65-F5344CB8AC3E}">
        <p14:creationId xmlns:p14="http://schemas.microsoft.com/office/powerpoint/2010/main" val="3414323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Social Functioning</a:t>
            </a:r>
          </a:p>
        </p:txBody>
      </p:sp>
      <p:sp>
        <p:nvSpPr>
          <p:cNvPr id="3" name="Content Placeholder 2"/>
          <p:cNvSpPr>
            <a:spLocks noGrp="1"/>
          </p:cNvSpPr>
          <p:nvPr>
            <p:ph idx="1"/>
          </p:nvPr>
        </p:nvSpPr>
        <p:spPr/>
        <p:txBody>
          <a:bodyPr>
            <a:normAutofit/>
          </a:bodyPr>
          <a:lstStyle/>
          <a:p>
            <a:endParaRPr lang="en-US" sz="2800" dirty="0"/>
          </a:p>
          <a:p>
            <a:pPr marL="0" indent="0">
              <a:buNone/>
            </a:pPr>
            <a:r>
              <a:rPr lang="en-US" sz="2800" dirty="0"/>
              <a:t>*Women do not function well in isolation. Sexual offending is often an unhealthy way to meet needs for social interaction.</a:t>
            </a:r>
          </a:p>
          <a:p>
            <a:r>
              <a:rPr lang="en-US" sz="2800" dirty="0"/>
              <a:t>*Being part of a community and socially integrated aids in desistence from criminal activity.</a:t>
            </a:r>
          </a:p>
          <a:p>
            <a:r>
              <a:rPr lang="en-US" sz="2800" dirty="0"/>
              <a:t>*By assessing this category, the clinician is able to obtain an understanding of who the client is and how she interacts and fits in with the world.</a:t>
            </a:r>
          </a:p>
        </p:txBody>
      </p:sp>
    </p:spTree>
    <p:extLst>
      <p:ext uri="{BB962C8B-B14F-4D97-AF65-F5344CB8AC3E}">
        <p14:creationId xmlns:p14="http://schemas.microsoft.com/office/powerpoint/2010/main" val="26778773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Social Functioning</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endParaRPr lang="en-US" sz="2800" dirty="0"/>
          </a:p>
          <a:p>
            <a:pPr marL="0" indent="0">
              <a:buNone/>
            </a:pPr>
            <a:r>
              <a:rPr lang="en-US" sz="2800" dirty="0"/>
              <a:t>Assess</a:t>
            </a:r>
          </a:p>
          <a:p>
            <a:pPr>
              <a:buFont typeface="Arial" panose="020B0604020202020204" pitchFamily="34" charset="0"/>
              <a:buChar char="•"/>
            </a:pPr>
            <a:r>
              <a:rPr lang="en-US" sz="2800" dirty="0"/>
              <a:t>Social Support/Influences</a:t>
            </a:r>
          </a:p>
          <a:p>
            <a:pPr>
              <a:buFont typeface="Arial" panose="020B0604020202020204" pitchFamily="34" charset="0"/>
              <a:buChar char="•"/>
            </a:pPr>
            <a:r>
              <a:rPr lang="en-US" sz="2800" dirty="0"/>
              <a:t>Social Difficulties/Isolation </a:t>
            </a:r>
          </a:p>
        </p:txBody>
      </p:sp>
    </p:spTree>
    <p:extLst>
      <p:ext uri="{BB962C8B-B14F-4D97-AF65-F5344CB8AC3E}">
        <p14:creationId xmlns:p14="http://schemas.microsoft.com/office/powerpoint/2010/main" val="31182482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Social Functioning</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t>Female offenders usually require much more social support than male offenders</a:t>
            </a:r>
          </a:p>
          <a:p>
            <a:pPr>
              <a:buFont typeface="Arial" panose="020B0604020202020204" pitchFamily="34" charset="0"/>
              <a:buChar char="•"/>
            </a:pPr>
            <a:r>
              <a:rPr lang="en-US" sz="2800" dirty="0"/>
              <a:t>Female offenders cope better with adversity and stress when support is available</a:t>
            </a:r>
          </a:p>
          <a:p>
            <a:pPr>
              <a:buFont typeface="Arial" panose="020B0604020202020204" pitchFamily="34" charset="0"/>
              <a:buChar char="•"/>
            </a:pPr>
            <a:r>
              <a:rPr lang="en-US" sz="2800" dirty="0"/>
              <a:t>Female offenders have the need for healthy connections to others. </a:t>
            </a:r>
          </a:p>
        </p:txBody>
      </p:sp>
    </p:spTree>
    <p:extLst>
      <p:ext uri="{BB962C8B-B14F-4D97-AF65-F5344CB8AC3E}">
        <p14:creationId xmlns:p14="http://schemas.microsoft.com/office/powerpoint/2010/main" val="28947379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Social Functioning</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t>How well does she relate to other adults?</a:t>
            </a:r>
          </a:p>
          <a:p>
            <a:pPr>
              <a:buFont typeface="Arial" panose="020B0604020202020204" pitchFamily="34" charset="0"/>
              <a:buChar char="•"/>
            </a:pPr>
            <a:r>
              <a:rPr lang="en-US" sz="2800" dirty="0"/>
              <a:t>Role as caregiver?</a:t>
            </a:r>
          </a:p>
          <a:p>
            <a:pPr>
              <a:buFont typeface="Arial" panose="020B0604020202020204" pitchFamily="34" charset="0"/>
              <a:buChar char="•"/>
            </a:pPr>
            <a:r>
              <a:rPr lang="en-US" sz="2800" dirty="0"/>
              <a:t>Is she able to generally function in day to day life or does she need assistance?</a:t>
            </a:r>
          </a:p>
          <a:p>
            <a:r>
              <a:rPr lang="en-US" sz="2800" dirty="0"/>
              <a:t>Generally socially appropriate?</a:t>
            </a:r>
          </a:p>
          <a:p>
            <a:pPr marL="0" indent="0">
              <a:buNone/>
            </a:pPr>
            <a:r>
              <a:rPr lang="en-US" sz="2800" dirty="0"/>
              <a:t>	Mature? Childlike? Understand Boundaries? Experience 		with healthy relationships? Desires adult interaction (Related 	to lack of resources)?</a:t>
            </a:r>
          </a:p>
        </p:txBody>
      </p:sp>
    </p:spTree>
    <p:extLst>
      <p:ext uri="{BB962C8B-B14F-4D97-AF65-F5344CB8AC3E}">
        <p14:creationId xmlns:p14="http://schemas.microsoft.com/office/powerpoint/2010/main" val="320370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A2B34-75F9-4054-B6B1-5941E883FB18}"/>
              </a:ext>
            </a:extLst>
          </p:cNvPr>
          <p:cNvSpPr>
            <a:spLocks noGrp="1"/>
          </p:cNvSpPr>
          <p:nvPr>
            <p:ph type="title"/>
          </p:nvPr>
        </p:nvSpPr>
        <p:spPr/>
        <p:txBody>
          <a:bodyPr/>
          <a:lstStyle/>
          <a:p>
            <a:pPr algn="ctr"/>
            <a:r>
              <a:rPr lang="en-US" dirty="0"/>
              <a:t>Personal/Unique Characteristics</a:t>
            </a:r>
          </a:p>
        </p:txBody>
      </p:sp>
      <p:pic>
        <p:nvPicPr>
          <p:cNvPr id="4" name="Content Placeholder 3">
            <a:extLst>
              <a:ext uri="{FF2B5EF4-FFF2-40B4-BE49-F238E27FC236}">
                <a16:creationId xmlns:a16="http://schemas.microsoft.com/office/drawing/2014/main" id="{7134099E-06AD-4415-8611-5C31BDD3A0DE}"/>
              </a:ext>
            </a:extLst>
          </p:cNvPr>
          <p:cNvPicPr>
            <a:picLocks noGrp="1" noChangeAspect="1"/>
          </p:cNvPicPr>
          <p:nvPr>
            <p:ph idx="1"/>
          </p:nvPr>
        </p:nvPicPr>
        <p:blipFill>
          <a:blip r:embed="rId3"/>
          <a:stretch>
            <a:fillRect/>
          </a:stretch>
        </p:blipFill>
        <p:spPr>
          <a:xfrm>
            <a:off x="2120106" y="2082800"/>
            <a:ext cx="7357457" cy="3931920"/>
          </a:xfrm>
          <a:prstGeom prst="rect">
            <a:avLst/>
          </a:prstGeom>
        </p:spPr>
      </p:pic>
    </p:spTree>
    <p:extLst>
      <p:ext uri="{BB962C8B-B14F-4D97-AF65-F5344CB8AC3E}">
        <p14:creationId xmlns:p14="http://schemas.microsoft.com/office/powerpoint/2010/main" val="2877813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Unique Characteristics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t>Lack of resources/isolation</a:t>
            </a:r>
          </a:p>
          <a:p>
            <a:pPr>
              <a:buFont typeface="Arial" panose="020B0604020202020204" pitchFamily="34" charset="0"/>
              <a:buChar char="•"/>
            </a:pPr>
            <a:r>
              <a:rPr lang="en-US" sz="2800" dirty="0"/>
              <a:t>Low educational attainment leads to fewer job opportunities</a:t>
            </a:r>
          </a:p>
          <a:p>
            <a:pPr>
              <a:buFont typeface="Arial" panose="020B0604020202020204" pitchFamily="34" charset="0"/>
              <a:buChar char="•"/>
            </a:pPr>
            <a:r>
              <a:rPr lang="en-US" sz="2800" dirty="0"/>
              <a:t>Still expected to parent despite difficulties (or want to parent and not allowed)</a:t>
            </a:r>
          </a:p>
          <a:p>
            <a:pPr>
              <a:buFont typeface="Arial" panose="020B0604020202020204" pitchFamily="34" charset="0"/>
              <a:buChar char="•"/>
            </a:pPr>
            <a:r>
              <a:rPr lang="en-US" sz="2800" dirty="0"/>
              <a:t>Trauma (Levenson et al., 2015; Pflugradt et al., 2018)</a:t>
            </a:r>
          </a:p>
          <a:p>
            <a:pPr>
              <a:buFont typeface="Arial" panose="020B0604020202020204" pitchFamily="34" charset="0"/>
              <a:buChar char="•"/>
            </a:pPr>
            <a:r>
              <a:rPr lang="en-US" sz="2800" dirty="0"/>
              <a:t>Substance Abuse History</a:t>
            </a:r>
          </a:p>
          <a:p>
            <a:pPr>
              <a:buFont typeface="Arial" panose="020B0604020202020204" pitchFamily="34" charset="0"/>
              <a:buChar char="•"/>
            </a:pPr>
            <a:r>
              <a:rPr lang="en-US" sz="2800" dirty="0"/>
              <a:t>Homelessness &amp; Food insecurity</a:t>
            </a:r>
          </a:p>
          <a:p>
            <a:endParaRPr lang="en-US" sz="2800" dirty="0"/>
          </a:p>
        </p:txBody>
      </p:sp>
    </p:spTree>
    <p:extLst>
      <p:ext uri="{BB962C8B-B14F-4D97-AF65-F5344CB8AC3E}">
        <p14:creationId xmlns:p14="http://schemas.microsoft.com/office/powerpoint/2010/main" val="10640121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30C87-6553-4962-9EE8-381B5AB76CCA}"/>
              </a:ext>
            </a:extLst>
          </p:cNvPr>
          <p:cNvSpPr>
            <a:spLocks noGrp="1"/>
          </p:cNvSpPr>
          <p:nvPr>
            <p:ph type="title"/>
          </p:nvPr>
        </p:nvSpPr>
        <p:spPr/>
        <p:txBody>
          <a:bodyPr/>
          <a:lstStyle/>
          <a:p>
            <a:pPr algn="ctr"/>
            <a:r>
              <a:rPr lang="en-US" dirty="0"/>
              <a:t>Responsivity Factors</a:t>
            </a:r>
          </a:p>
        </p:txBody>
      </p:sp>
      <p:pic>
        <p:nvPicPr>
          <p:cNvPr id="4" name="Content Placeholder 3">
            <a:extLst>
              <a:ext uri="{FF2B5EF4-FFF2-40B4-BE49-F238E27FC236}">
                <a16:creationId xmlns:a16="http://schemas.microsoft.com/office/drawing/2014/main" id="{C72AF6BF-EE52-4C82-9E47-5781AC8DB078}"/>
              </a:ext>
            </a:extLst>
          </p:cNvPr>
          <p:cNvPicPr>
            <a:picLocks noGrp="1" noChangeAspect="1"/>
          </p:cNvPicPr>
          <p:nvPr>
            <p:ph idx="1"/>
          </p:nvPr>
        </p:nvPicPr>
        <p:blipFill>
          <a:blip r:embed="rId3"/>
          <a:stretch>
            <a:fillRect/>
          </a:stretch>
        </p:blipFill>
        <p:spPr>
          <a:xfrm>
            <a:off x="3444240" y="1859431"/>
            <a:ext cx="5872480" cy="4101415"/>
          </a:xfrm>
          <a:prstGeom prst="rect">
            <a:avLst/>
          </a:prstGeom>
        </p:spPr>
      </p:pic>
    </p:spTree>
    <p:extLst>
      <p:ext uri="{BB962C8B-B14F-4D97-AF65-F5344CB8AC3E}">
        <p14:creationId xmlns:p14="http://schemas.microsoft.com/office/powerpoint/2010/main" val="8732739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Responsivity Factors</a:t>
            </a:r>
          </a:p>
        </p:txBody>
      </p:sp>
      <p:sp>
        <p:nvSpPr>
          <p:cNvPr id="3" name="Content Placeholder 2"/>
          <p:cNvSpPr>
            <a:spLocks noGrp="1"/>
          </p:cNvSpPr>
          <p:nvPr>
            <p:ph idx="1"/>
          </p:nvPr>
        </p:nvSpPr>
        <p:spPr/>
        <p:txBody>
          <a:bodyPr>
            <a:normAutofit/>
          </a:bodyPr>
          <a:lstStyle/>
          <a:p>
            <a:endParaRPr lang="en-US" sz="2800" dirty="0"/>
          </a:p>
          <a:p>
            <a:endParaRPr lang="en-US" sz="2800" dirty="0"/>
          </a:p>
          <a:p>
            <a:pPr algn="ctr"/>
            <a:r>
              <a:rPr lang="en-US" sz="2800" dirty="0"/>
              <a:t>Evaluators also need to assess responsivity factors in order to understand how to best meet a woman’s needs. </a:t>
            </a:r>
          </a:p>
        </p:txBody>
      </p:sp>
    </p:spTree>
    <p:extLst>
      <p:ext uri="{BB962C8B-B14F-4D97-AF65-F5344CB8AC3E}">
        <p14:creationId xmlns:p14="http://schemas.microsoft.com/office/powerpoint/2010/main" val="1715488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Responsivity Factors</a:t>
            </a:r>
          </a:p>
        </p:txBody>
      </p:sp>
      <p:sp>
        <p:nvSpPr>
          <p:cNvPr id="3" name="Content Placeholder 2"/>
          <p:cNvSpPr>
            <a:spLocks noGrp="1"/>
          </p:cNvSpPr>
          <p:nvPr>
            <p:ph idx="1"/>
          </p:nvPr>
        </p:nvSpPr>
        <p:spPr/>
        <p:txBody>
          <a:bodyPr>
            <a:normAutofit fontScale="77500" lnSpcReduction="20000"/>
          </a:bodyPr>
          <a:lstStyle/>
          <a:p>
            <a:pPr>
              <a:buFont typeface="Arial" panose="020B0604020202020204" pitchFamily="34" charset="0"/>
              <a:buChar char="•"/>
            </a:pPr>
            <a:r>
              <a:rPr lang="en-US" sz="2800" dirty="0"/>
              <a:t>Assess intellectual and academic functioning (esp. reading comprehension)</a:t>
            </a:r>
          </a:p>
          <a:p>
            <a:pPr>
              <a:buFont typeface="Arial" panose="020B0604020202020204" pitchFamily="34" charset="0"/>
              <a:buChar char="•"/>
            </a:pPr>
            <a:r>
              <a:rPr lang="en-US" sz="2800" dirty="0"/>
              <a:t>Language barriers</a:t>
            </a:r>
          </a:p>
          <a:p>
            <a:pPr>
              <a:buFont typeface="Arial" panose="020B0604020202020204" pitchFamily="34" charset="0"/>
              <a:buChar char="•"/>
            </a:pPr>
            <a:r>
              <a:rPr lang="en-US" sz="2800" dirty="0"/>
              <a:t>Hearing impaired</a:t>
            </a:r>
          </a:p>
          <a:p>
            <a:pPr>
              <a:buFont typeface="Arial" panose="020B0604020202020204" pitchFamily="34" charset="0"/>
              <a:buChar char="•"/>
            </a:pPr>
            <a:r>
              <a:rPr lang="en-US" sz="2800" dirty="0"/>
              <a:t>Unstable psychological or psychiatric status</a:t>
            </a:r>
          </a:p>
          <a:p>
            <a:pPr>
              <a:buFont typeface="Arial" panose="020B0604020202020204" pitchFamily="34" charset="0"/>
              <a:buChar char="•"/>
            </a:pPr>
            <a:r>
              <a:rPr lang="en-US" sz="2800" dirty="0"/>
              <a:t>Learning or Intellectual disability</a:t>
            </a:r>
          </a:p>
          <a:p>
            <a:pPr>
              <a:buFont typeface="Arial" panose="020B0604020202020204" pitchFamily="34" charset="0"/>
              <a:buChar char="•"/>
            </a:pPr>
            <a:r>
              <a:rPr lang="en-US" sz="2800" dirty="0"/>
              <a:t>Attentional Deficits</a:t>
            </a:r>
          </a:p>
          <a:p>
            <a:pPr>
              <a:buFont typeface="Arial" panose="020B0604020202020204" pitchFamily="34" charset="0"/>
              <a:buChar char="•"/>
            </a:pPr>
            <a:r>
              <a:rPr lang="en-US" sz="2800" dirty="0"/>
              <a:t>Evidence of serious social skill impairment due to developmental or psychological concern</a:t>
            </a:r>
          </a:p>
          <a:p>
            <a:pPr>
              <a:buFont typeface="Arial" panose="020B0604020202020204" pitchFamily="34" charset="0"/>
              <a:buChar char="•"/>
            </a:pPr>
            <a:r>
              <a:rPr lang="en-US" sz="2800" dirty="0"/>
              <a:t>Neurocognitive disorder</a:t>
            </a:r>
          </a:p>
          <a:p>
            <a:pPr>
              <a:buFont typeface="Arial" panose="020B0604020202020204" pitchFamily="34" charset="0"/>
              <a:buChar char="•"/>
            </a:pPr>
            <a:r>
              <a:rPr lang="en-US" sz="2800" dirty="0"/>
              <a:t>Other condition(s) that may affect treatment responsivity</a:t>
            </a:r>
          </a:p>
          <a:p>
            <a:endParaRPr lang="en-US" sz="2800" dirty="0"/>
          </a:p>
        </p:txBody>
      </p:sp>
    </p:spTree>
    <p:extLst>
      <p:ext uri="{BB962C8B-B14F-4D97-AF65-F5344CB8AC3E}">
        <p14:creationId xmlns:p14="http://schemas.microsoft.com/office/powerpoint/2010/main" val="42007983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Strengths that May Assist with Desistance from Criminal Behavior</a:t>
            </a:r>
          </a:p>
        </p:txBody>
      </p:sp>
      <p:sp>
        <p:nvSpPr>
          <p:cNvPr id="3" name="Content Placeholder 2"/>
          <p:cNvSpPr>
            <a:spLocks noGrp="1"/>
          </p:cNvSpPr>
          <p:nvPr>
            <p:ph idx="1"/>
          </p:nvPr>
        </p:nvSpPr>
        <p:spPr/>
        <p:txBody>
          <a:bodyPr>
            <a:normAutofit/>
          </a:bodyPr>
          <a:lstStyle/>
          <a:p>
            <a:pPr marL="0" indent="0">
              <a:buNone/>
            </a:pPr>
            <a:r>
              <a:rPr lang="en-US" sz="2800" dirty="0"/>
              <a:t>There are protective factors listed in the literature for general female offending. No protective factors have been directly identified for female sexual offenders. </a:t>
            </a:r>
          </a:p>
          <a:p>
            <a:pPr marL="0" indent="0">
              <a:buNone/>
            </a:pPr>
            <a:endParaRPr lang="en-US" sz="2800" dirty="0"/>
          </a:p>
          <a:p>
            <a:pPr marL="0" indent="0">
              <a:buNone/>
            </a:pPr>
            <a:r>
              <a:rPr lang="en-US" sz="2800" dirty="0"/>
              <a:t>Protective Factors for General Female Offenders:</a:t>
            </a:r>
          </a:p>
          <a:p>
            <a:pPr marL="0" indent="0">
              <a:buNone/>
            </a:pPr>
            <a:r>
              <a:rPr lang="en-US" sz="2800" dirty="0"/>
              <a:t>Educational Assets, Relationship Support, Parental Involvement, Family Support, Relationship Satisfaction, and Self-Efficacy</a:t>
            </a:r>
          </a:p>
        </p:txBody>
      </p:sp>
    </p:spTree>
    <p:extLst>
      <p:ext uri="{BB962C8B-B14F-4D97-AF65-F5344CB8AC3E}">
        <p14:creationId xmlns:p14="http://schemas.microsoft.com/office/powerpoint/2010/main" val="667706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Offender Characteristics</a:t>
            </a:r>
          </a:p>
        </p:txBody>
      </p:sp>
      <p:sp>
        <p:nvSpPr>
          <p:cNvPr id="3" name="Content Placeholder 2"/>
          <p:cNvSpPr>
            <a:spLocks noGrp="1"/>
          </p:cNvSpPr>
          <p:nvPr>
            <p:ph idx="1"/>
          </p:nvPr>
        </p:nvSpPr>
        <p:spPr/>
        <p:txBody>
          <a:bodyPr>
            <a:normAutofit fontScale="92500" lnSpcReduction="10000"/>
          </a:bodyPr>
          <a:lstStyle/>
          <a:p>
            <a:r>
              <a:rPr lang="en-US" sz="2800" dirty="0"/>
              <a:t>Younger (Average age 26-32)</a:t>
            </a:r>
          </a:p>
          <a:p>
            <a:r>
              <a:rPr lang="en-US" sz="2800" dirty="0"/>
              <a:t>Mostly Caucasian</a:t>
            </a:r>
          </a:p>
          <a:p>
            <a:r>
              <a:rPr lang="en-US" sz="2800" dirty="0"/>
              <a:t>Poor mental health?</a:t>
            </a:r>
          </a:p>
          <a:p>
            <a:r>
              <a:rPr lang="en-US" sz="2800" dirty="0"/>
              <a:t>Difficulty coping with stress (including AODA)</a:t>
            </a:r>
          </a:p>
          <a:p>
            <a:r>
              <a:rPr lang="en-US" sz="2800" dirty="0"/>
              <a:t>Maladaptive personality characteristics</a:t>
            </a:r>
          </a:p>
          <a:p>
            <a:r>
              <a:rPr lang="en-US" sz="2800" dirty="0"/>
              <a:t>Isolation &amp; lack of social support</a:t>
            </a:r>
          </a:p>
          <a:p>
            <a:r>
              <a:rPr lang="en-US" sz="2800" dirty="0"/>
              <a:t>Problematic/chaotic family environment</a:t>
            </a:r>
          </a:p>
          <a:p>
            <a:r>
              <a:rPr lang="en-US" sz="2800" dirty="0"/>
              <a:t>Abusive experiences</a:t>
            </a:r>
          </a:p>
        </p:txBody>
      </p:sp>
    </p:spTree>
    <p:extLst>
      <p:ext uri="{BB962C8B-B14F-4D97-AF65-F5344CB8AC3E}">
        <p14:creationId xmlns:p14="http://schemas.microsoft.com/office/powerpoint/2010/main" val="37533363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sp>
        <p:nvSpPr>
          <p:cNvPr id="2" name="Title 1">
            <a:extLst>
              <a:ext uri="{FF2B5EF4-FFF2-40B4-BE49-F238E27FC236}">
                <a16:creationId xmlns:a16="http://schemas.microsoft.com/office/drawing/2014/main" id="{D4A5CA4E-39E4-4643-96E1-45297ADF99AF}"/>
              </a:ext>
            </a:extLst>
          </p:cNvPr>
          <p:cNvSpPr>
            <a:spLocks noGrp="1"/>
          </p:cNvSpPr>
          <p:nvPr>
            <p:ph type="title"/>
          </p:nvPr>
        </p:nvSpPr>
        <p:spPr>
          <a:xfrm>
            <a:off x="3506755" y="365125"/>
            <a:ext cx="7161245" cy="1325563"/>
          </a:xfrm>
        </p:spPr>
        <p:txBody>
          <a:bodyPr>
            <a:normAutofit/>
          </a:bodyPr>
          <a:lstStyle/>
          <a:p>
            <a:r>
              <a:rPr lang="en-US" sz="3600" dirty="0">
                <a:solidFill>
                  <a:schemeClr val="bg1"/>
                </a:solidFill>
              </a:rPr>
              <a:t>Putting It All Together</a:t>
            </a: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15" name="Straight Connector 14">
            <a:extLst>
              <a:ext uri="{FF2B5EF4-FFF2-40B4-BE49-F238E27FC236}">
                <a16:creationId xmlns:a16="http://schemas.microsoft.com/office/drawing/2014/main" id="{94169334-264D-4176-8BDE-037249A61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027906"/>
            <a:ext cx="3408787"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7"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graphicFrame>
        <p:nvGraphicFramePr>
          <p:cNvPr id="5" name="Content Placeholder 2">
            <a:extLst>
              <a:ext uri="{FF2B5EF4-FFF2-40B4-BE49-F238E27FC236}">
                <a16:creationId xmlns:a16="http://schemas.microsoft.com/office/drawing/2014/main" id="{E38B4180-2014-9492-7D7B-EA773E30C92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06050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Treatment</a:t>
            </a:r>
          </a:p>
        </p:txBody>
      </p:sp>
      <p:sp>
        <p:nvSpPr>
          <p:cNvPr id="3" name="Content Placeholder 2"/>
          <p:cNvSpPr>
            <a:spLocks noGrp="1"/>
          </p:cNvSpPr>
          <p:nvPr>
            <p:ph idx="1"/>
          </p:nvPr>
        </p:nvSpPr>
        <p:spPr/>
        <p:txBody>
          <a:bodyPr>
            <a:normAutofit/>
          </a:bodyPr>
          <a:lstStyle/>
          <a:p>
            <a:r>
              <a:rPr lang="en-US" sz="2800" dirty="0"/>
              <a:t>Women who perpetrate sexual offenses are generally a low risk/high need population</a:t>
            </a:r>
          </a:p>
          <a:p>
            <a:r>
              <a:rPr lang="en-US" sz="2800" dirty="0"/>
              <a:t>So why should we provide treatment if they are low risk?</a:t>
            </a:r>
          </a:p>
          <a:p>
            <a:pPr lvl="3"/>
            <a:r>
              <a:rPr lang="en-US" sz="2200" dirty="0"/>
              <a:t>Overall impact on the community.</a:t>
            </a:r>
          </a:p>
          <a:p>
            <a:pPr lvl="3"/>
            <a:r>
              <a:rPr lang="en-US" sz="2200" dirty="0"/>
              <a:t>Potential for general recidivism is higher.</a:t>
            </a:r>
          </a:p>
          <a:p>
            <a:pPr lvl="3"/>
            <a:r>
              <a:rPr lang="en-US" sz="2200" dirty="0"/>
              <a:t>Overall well being of person</a:t>
            </a:r>
          </a:p>
          <a:p>
            <a:pPr lvl="3"/>
            <a:r>
              <a:rPr lang="en-US" sz="2200" dirty="0"/>
              <a:t>Stigma of person who commit sexual offenses?</a:t>
            </a:r>
          </a:p>
          <a:p>
            <a:pPr lvl="3"/>
            <a:r>
              <a:rPr lang="en-US" sz="2200" dirty="0"/>
              <a:t>In most cases it is mandated…</a:t>
            </a:r>
          </a:p>
        </p:txBody>
      </p:sp>
    </p:spTree>
    <p:extLst>
      <p:ext uri="{BB962C8B-B14F-4D97-AF65-F5344CB8AC3E}">
        <p14:creationId xmlns:p14="http://schemas.microsoft.com/office/powerpoint/2010/main" val="17691599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837B4-B511-40B9-B5E6-74D65F7F0542}"/>
              </a:ext>
            </a:extLst>
          </p:cNvPr>
          <p:cNvSpPr>
            <a:spLocks noGrp="1"/>
          </p:cNvSpPr>
          <p:nvPr>
            <p:ph type="title"/>
          </p:nvPr>
        </p:nvSpPr>
        <p:spPr/>
        <p:txBody>
          <a:bodyPr/>
          <a:lstStyle/>
          <a:p>
            <a:pPr algn="ctr"/>
            <a:r>
              <a:rPr lang="en-US" dirty="0"/>
              <a:t>Treatment</a:t>
            </a:r>
          </a:p>
        </p:txBody>
      </p:sp>
      <p:sp>
        <p:nvSpPr>
          <p:cNvPr id="3" name="Content Placeholder 2">
            <a:extLst>
              <a:ext uri="{FF2B5EF4-FFF2-40B4-BE49-F238E27FC236}">
                <a16:creationId xmlns:a16="http://schemas.microsoft.com/office/drawing/2014/main" id="{5DFB6266-9274-4A04-91F6-31E7F4155B38}"/>
              </a:ext>
            </a:extLst>
          </p:cNvPr>
          <p:cNvSpPr>
            <a:spLocks noGrp="1"/>
          </p:cNvSpPr>
          <p:nvPr>
            <p:ph idx="1"/>
          </p:nvPr>
        </p:nvSpPr>
        <p:spPr/>
        <p:txBody>
          <a:bodyPr>
            <a:noAutofit/>
          </a:bodyPr>
          <a:lstStyle/>
          <a:p>
            <a:r>
              <a:rPr lang="en-US" sz="2200" dirty="0"/>
              <a:t>In most cases, sex offense specific treatment is not necessary and may do harm to the participants (Pflugradt &amp; Allen, 2025).</a:t>
            </a:r>
          </a:p>
          <a:p>
            <a:endParaRPr lang="en-US" sz="2200" dirty="0"/>
          </a:p>
          <a:p>
            <a:r>
              <a:rPr lang="en-US" sz="2200" dirty="0"/>
              <a:t>Treatment for women who sexually offend may be more effective if it focuses on the same factors as those identified for general justice-involved women (e.g., mental health issues, lack of self-efficacy, victimization), rather than sex offender specific protocols (Marshall &amp; Miller, 2019).</a:t>
            </a:r>
          </a:p>
          <a:p>
            <a:endParaRPr lang="en-US" sz="2200" dirty="0"/>
          </a:p>
          <a:p>
            <a:r>
              <a:rPr lang="en-US" sz="2200" dirty="0"/>
              <a:t>Women with a history of sexual offending should be offered gender responsive interventions that consider the full range of issues typically identified for general justice-involved women (Hanson et al., 2025, p. 8).</a:t>
            </a:r>
          </a:p>
        </p:txBody>
      </p:sp>
    </p:spTree>
    <p:extLst>
      <p:ext uri="{BB962C8B-B14F-4D97-AF65-F5344CB8AC3E}">
        <p14:creationId xmlns:p14="http://schemas.microsoft.com/office/powerpoint/2010/main" val="12213009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62CBC-9AB8-44B9-A9A0-83E12728A478}"/>
              </a:ext>
            </a:extLst>
          </p:cNvPr>
          <p:cNvSpPr>
            <a:spLocks noGrp="1"/>
          </p:cNvSpPr>
          <p:nvPr>
            <p:ph type="title"/>
          </p:nvPr>
        </p:nvSpPr>
        <p:spPr/>
        <p:txBody>
          <a:bodyPr/>
          <a:lstStyle/>
          <a:p>
            <a:pPr algn="ctr"/>
            <a:r>
              <a:rPr lang="en-US" dirty="0"/>
              <a:t>Treatment</a:t>
            </a:r>
          </a:p>
        </p:txBody>
      </p:sp>
      <p:sp>
        <p:nvSpPr>
          <p:cNvPr id="3" name="Content Placeholder 2">
            <a:extLst>
              <a:ext uri="{FF2B5EF4-FFF2-40B4-BE49-F238E27FC236}">
                <a16:creationId xmlns:a16="http://schemas.microsoft.com/office/drawing/2014/main" id="{BD32A61B-F693-4F7E-BE92-A8DB9E8D0374}"/>
              </a:ext>
            </a:extLst>
          </p:cNvPr>
          <p:cNvSpPr>
            <a:spLocks noGrp="1"/>
          </p:cNvSpPr>
          <p:nvPr>
            <p:ph idx="1"/>
          </p:nvPr>
        </p:nvSpPr>
        <p:spPr/>
        <p:txBody>
          <a:bodyPr/>
          <a:lstStyle/>
          <a:p>
            <a:pPr marL="228600" lvl="0" indent="-182880">
              <a:spcBef>
                <a:spcPts val="1400"/>
              </a:spcBef>
              <a:spcAft>
                <a:spcPts val="0"/>
              </a:spcAft>
              <a:buClr>
                <a:srgbClr val="A6B727"/>
              </a:buClr>
              <a:buSzPct val="80000"/>
              <a:buFont typeface="Corbel" pitchFamily="34" charset="0"/>
              <a:buChar char="•"/>
            </a:pPr>
            <a:r>
              <a:rPr lang="en-US" sz="2800" dirty="0">
                <a:solidFill>
                  <a:srgbClr val="000000"/>
                </a:solidFill>
                <a:cs typeface="Times New Roman" panose="02020603050405020304" pitchFamily="18" charset="0"/>
              </a:rPr>
              <a:t>As proposed by the presenters in various other forums, the most comprehensive and integrated treatment model for women who commit sexual offenses includes a gendered, strength-based approach that also considers social and contextual dynamics to focus on general criminogenic needs.  </a:t>
            </a:r>
          </a:p>
          <a:p>
            <a:endParaRPr lang="en-US" dirty="0"/>
          </a:p>
        </p:txBody>
      </p:sp>
    </p:spTree>
    <p:extLst>
      <p:ext uri="{BB962C8B-B14F-4D97-AF65-F5344CB8AC3E}">
        <p14:creationId xmlns:p14="http://schemas.microsoft.com/office/powerpoint/2010/main" val="9865347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Treatment </a:t>
            </a:r>
          </a:p>
        </p:txBody>
      </p:sp>
      <p:sp>
        <p:nvSpPr>
          <p:cNvPr id="3" name="Content Placeholder 2"/>
          <p:cNvSpPr>
            <a:spLocks noGrp="1"/>
          </p:cNvSpPr>
          <p:nvPr>
            <p:ph idx="1"/>
          </p:nvPr>
        </p:nvSpPr>
        <p:spPr/>
        <p:txBody>
          <a:bodyPr>
            <a:normAutofit fontScale="92500"/>
          </a:bodyPr>
          <a:lstStyle/>
          <a:p>
            <a:pPr>
              <a:buFont typeface="Arial" panose="020B0604020202020204" pitchFamily="34" charset="0"/>
              <a:buChar char="•"/>
            </a:pPr>
            <a:r>
              <a:rPr lang="en-US" sz="2800" dirty="0"/>
              <a:t>Treatment programs for women who perpetrate sexual crimes look very </a:t>
            </a:r>
            <a:r>
              <a:rPr lang="en-US" sz="2800" dirty="0" err="1"/>
              <a:t>very</a:t>
            </a:r>
            <a:r>
              <a:rPr lang="en-US" sz="2800" dirty="0"/>
              <a:t> different than programs designed for males.</a:t>
            </a:r>
          </a:p>
          <a:p>
            <a:pPr>
              <a:buFont typeface="Arial" panose="020B0604020202020204" pitchFamily="34" charset="0"/>
              <a:buChar char="•"/>
            </a:pPr>
            <a:r>
              <a:rPr lang="en-US" sz="2800" dirty="0"/>
              <a:t>Very little focus (if any) on sex offense specific behaviors (makes some providers uncomfortable)</a:t>
            </a:r>
          </a:p>
          <a:p>
            <a:pPr>
              <a:buFont typeface="Arial" panose="020B0604020202020204" pitchFamily="34" charset="0"/>
              <a:buChar char="•"/>
            </a:pPr>
            <a:r>
              <a:rPr lang="en-US" sz="2800" dirty="0"/>
              <a:t>Shorter duration</a:t>
            </a:r>
          </a:p>
          <a:p>
            <a:pPr>
              <a:buFont typeface="Arial" panose="020B0604020202020204" pitchFamily="34" charset="0"/>
              <a:buChar char="•"/>
            </a:pPr>
            <a:r>
              <a:rPr lang="en-US" sz="2800" dirty="0"/>
              <a:t>Do not place female sexual offenders in mixed gender treatment groups</a:t>
            </a:r>
          </a:p>
          <a:p>
            <a:pPr>
              <a:buFont typeface="Arial" panose="020B0604020202020204" pitchFamily="34" charset="0"/>
              <a:buChar char="•"/>
            </a:pPr>
            <a:r>
              <a:rPr lang="en-US" sz="2800" dirty="0"/>
              <a:t>Female perpetrators necessitate a strengths based approach</a:t>
            </a:r>
          </a:p>
          <a:p>
            <a:pPr>
              <a:buFont typeface="Arial" panose="020B0604020202020204" pitchFamily="34" charset="0"/>
              <a:buChar char="•"/>
            </a:pPr>
            <a:r>
              <a:rPr lang="en-US" sz="2800" dirty="0"/>
              <a:t>Treatment provider/client relationship important</a:t>
            </a:r>
          </a:p>
        </p:txBody>
      </p:sp>
    </p:spTree>
    <p:extLst>
      <p:ext uri="{BB962C8B-B14F-4D97-AF65-F5344CB8AC3E}">
        <p14:creationId xmlns:p14="http://schemas.microsoft.com/office/powerpoint/2010/main" val="5561069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Treatment Provider Characteristics</a:t>
            </a:r>
          </a:p>
        </p:txBody>
      </p:sp>
      <p:sp>
        <p:nvSpPr>
          <p:cNvPr id="3" name="Content Placeholder 2"/>
          <p:cNvSpPr>
            <a:spLocks noGrp="1"/>
          </p:cNvSpPr>
          <p:nvPr>
            <p:ph idx="1"/>
          </p:nvPr>
        </p:nvSpPr>
        <p:spPr/>
        <p:txBody>
          <a:bodyPr>
            <a:normAutofit/>
          </a:bodyPr>
          <a:lstStyle/>
          <a:p>
            <a:r>
              <a:rPr lang="en-US" sz="2800" dirty="0"/>
              <a:t>Given the highly contextual and relational nature of </a:t>
            </a:r>
            <a:r>
              <a:rPr lang="en-US" sz="2800"/>
              <a:t>female offending, </a:t>
            </a:r>
            <a:r>
              <a:rPr lang="en-US" sz="2800" dirty="0"/>
              <a:t>i</a:t>
            </a:r>
            <a:r>
              <a:rPr lang="en-US" sz="2800"/>
              <a:t>t </a:t>
            </a:r>
            <a:r>
              <a:rPr lang="en-US" sz="2800" dirty="0"/>
              <a:t>is hypothesized that clinician characteristics will directly relate to treatment outcome.</a:t>
            </a:r>
          </a:p>
          <a:p>
            <a:r>
              <a:rPr lang="en-US" sz="2800" dirty="0"/>
              <a:t>Clinicians providing treatment to women should display warmth, empathy, and be non-judgmental. The should also model pro-social behavior as well as display genuineness.</a:t>
            </a:r>
          </a:p>
          <a:p>
            <a:r>
              <a:rPr lang="en-US" sz="2800" dirty="0"/>
              <a:t>Many women have had negative experiences with men. We have found that by having male and female co-facilitators, a new experience with males can be provided within a safe context.  </a:t>
            </a:r>
          </a:p>
        </p:txBody>
      </p:sp>
    </p:spTree>
    <p:extLst>
      <p:ext uri="{BB962C8B-B14F-4D97-AF65-F5344CB8AC3E}">
        <p14:creationId xmlns:p14="http://schemas.microsoft.com/office/powerpoint/2010/main" val="26997532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C15B2-817C-4E7C-B508-A029037920EF}"/>
              </a:ext>
            </a:extLst>
          </p:cNvPr>
          <p:cNvSpPr>
            <a:spLocks noGrp="1"/>
          </p:cNvSpPr>
          <p:nvPr>
            <p:ph type="title"/>
          </p:nvPr>
        </p:nvSpPr>
        <p:spPr/>
        <p:txBody>
          <a:bodyPr/>
          <a:lstStyle/>
          <a:p>
            <a:pPr algn="ctr"/>
            <a:r>
              <a:rPr lang="en-US" dirty="0"/>
              <a:t>Treatment Provider Characteristics that Inhibit Effectiveness</a:t>
            </a:r>
          </a:p>
        </p:txBody>
      </p:sp>
      <p:sp>
        <p:nvSpPr>
          <p:cNvPr id="3" name="Content Placeholder 2">
            <a:extLst>
              <a:ext uri="{FF2B5EF4-FFF2-40B4-BE49-F238E27FC236}">
                <a16:creationId xmlns:a16="http://schemas.microsoft.com/office/drawing/2014/main" id="{7DFF3780-418D-48E0-A79C-1A3496DAFF6E}"/>
              </a:ext>
            </a:extLst>
          </p:cNvPr>
          <p:cNvSpPr>
            <a:spLocks noGrp="1"/>
          </p:cNvSpPr>
          <p:nvPr>
            <p:ph idx="1"/>
          </p:nvPr>
        </p:nvSpPr>
        <p:spPr/>
        <p:txBody>
          <a:bodyPr>
            <a:normAutofit/>
          </a:bodyPr>
          <a:lstStyle/>
          <a:p>
            <a:pPr>
              <a:buFont typeface="Wingdings" panose="05000000000000000000" pitchFamily="2" charset="2"/>
              <a:buChar char="§"/>
            </a:pPr>
            <a:r>
              <a:rPr lang="en-US" sz="3200" dirty="0"/>
              <a:t>Confrontational</a:t>
            </a:r>
          </a:p>
          <a:p>
            <a:pPr>
              <a:buFont typeface="Wingdings" panose="05000000000000000000" pitchFamily="2" charset="2"/>
              <a:buChar char="§"/>
            </a:pPr>
            <a:r>
              <a:rPr lang="en-US" sz="3200" dirty="0"/>
              <a:t>Sarcastic/Rejecting/Not Genuine</a:t>
            </a:r>
          </a:p>
          <a:p>
            <a:pPr>
              <a:buFont typeface="Wingdings" panose="05000000000000000000" pitchFamily="2" charset="2"/>
              <a:buChar char="§"/>
            </a:pPr>
            <a:r>
              <a:rPr lang="en-US" sz="3200" dirty="0"/>
              <a:t>Angry/Aggressive and/or Dismissive</a:t>
            </a:r>
          </a:p>
          <a:p>
            <a:pPr>
              <a:buFont typeface="Wingdings" panose="05000000000000000000" pitchFamily="2" charset="2"/>
              <a:buChar char="§"/>
            </a:pPr>
            <a:r>
              <a:rPr lang="en-US" sz="3200" dirty="0"/>
              <a:t>Discomfort with Silence</a:t>
            </a:r>
          </a:p>
          <a:p>
            <a:pPr>
              <a:buFont typeface="Wingdings" panose="05000000000000000000" pitchFamily="2" charset="2"/>
              <a:buChar char="§"/>
            </a:pPr>
            <a:r>
              <a:rPr lang="en-US" sz="3200" dirty="0"/>
              <a:t>Problems with Boundaries</a:t>
            </a:r>
          </a:p>
        </p:txBody>
      </p:sp>
    </p:spTree>
    <p:extLst>
      <p:ext uri="{BB962C8B-B14F-4D97-AF65-F5344CB8AC3E}">
        <p14:creationId xmlns:p14="http://schemas.microsoft.com/office/powerpoint/2010/main" val="22622739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Strength Based Gendered Treatment</a:t>
            </a:r>
          </a:p>
        </p:txBody>
      </p:sp>
      <p:sp>
        <p:nvSpPr>
          <p:cNvPr id="3" name="Content Placeholder 2"/>
          <p:cNvSpPr>
            <a:spLocks noGrp="1"/>
          </p:cNvSpPr>
          <p:nvPr>
            <p:ph idx="1"/>
          </p:nvPr>
        </p:nvSpPr>
        <p:spPr/>
        <p:txBody>
          <a:bodyPr>
            <a:normAutofit fontScale="92500"/>
          </a:bodyPr>
          <a:lstStyle/>
          <a:p>
            <a:r>
              <a:rPr lang="en-US" sz="2800" dirty="0"/>
              <a:t>The following information comes from these two papers and our clinical experience with women who have committed sexual offenses:</a:t>
            </a:r>
          </a:p>
          <a:p>
            <a:endParaRPr lang="en-US" sz="2800" dirty="0"/>
          </a:p>
          <a:p>
            <a:pPr marL="0" marR="0" indent="0">
              <a:spcBef>
                <a:spcPts val="0"/>
              </a:spcBef>
              <a:spcAft>
                <a:spcPts val="0"/>
              </a:spcAft>
              <a:buNone/>
            </a:pPr>
            <a:r>
              <a:rPr lang="en-US" sz="2800" dirty="0">
                <a:latin typeface="Times New Roman" panose="02020603050405020304" pitchFamily="18" charset="0"/>
                <a:ea typeface="Times New Roman" panose="02020603050405020304" pitchFamily="18" charset="0"/>
              </a:rPr>
              <a:t>Pflugradt, D.M., &amp; Allen, B.P. (2019). The application of the good lives</a:t>
            </a:r>
          </a:p>
          <a:p>
            <a:pPr marL="0" marR="0" indent="0">
              <a:spcBef>
                <a:spcPts val="0"/>
              </a:spcBef>
              <a:spcAft>
                <a:spcPts val="0"/>
              </a:spcAft>
              <a:buNone/>
            </a:pPr>
            <a:r>
              <a:rPr lang="en-US" sz="2800" dirty="0">
                <a:latin typeface="Times New Roman" panose="02020603050405020304" pitchFamily="18" charset="0"/>
                <a:ea typeface="Times New Roman" panose="02020603050405020304" pitchFamily="18" charset="0"/>
              </a:rPr>
              <a:t>	 model to women who commit sexual offenses. </a:t>
            </a:r>
            <a:r>
              <a:rPr lang="en-US" sz="2800" i="1" dirty="0">
                <a:latin typeface="Times New Roman" panose="02020603050405020304" pitchFamily="18" charset="0"/>
                <a:ea typeface="Times New Roman" panose="02020603050405020304" pitchFamily="18" charset="0"/>
              </a:rPr>
              <a:t>Current Psychiatry</a:t>
            </a:r>
          </a:p>
          <a:p>
            <a:pPr marL="0" marR="0" indent="0">
              <a:spcBef>
                <a:spcPts val="0"/>
              </a:spcBef>
              <a:spcAft>
                <a:spcPts val="0"/>
              </a:spcAft>
              <a:buNone/>
            </a:pPr>
            <a:r>
              <a:rPr lang="en-US" sz="2800" i="1" dirty="0">
                <a:latin typeface="Times New Roman" panose="02020603050405020304" pitchFamily="18" charset="0"/>
                <a:ea typeface="Times New Roman" panose="02020603050405020304" pitchFamily="18" charset="0"/>
              </a:rPr>
              <a:t>	 Reports, 21</a:t>
            </a:r>
            <a:r>
              <a:rPr lang="en-US" sz="2800" dirty="0">
                <a:latin typeface="Times New Roman" panose="02020603050405020304" pitchFamily="18" charset="0"/>
                <a:ea typeface="Times New Roman" panose="02020603050405020304" pitchFamily="18" charset="0"/>
              </a:rPr>
              <a:t>, 119.</a:t>
            </a:r>
          </a:p>
          <a:p>
            <a:pPr marL="0" marR="0">
              <a:spcBef>
                <a:spcPts val="0"/>
              </a:spcBef>
              <a:spcAft>
                <a:spcPts val="0"/>
              </a:spcAft>
            </a:pPr>
            <a:r>
              <a:rPr lang="en-US" sz="2800" b="1" dirty="0">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800" dirty="0">
                <a:latin typeface="Times New Roman" panose="02020603050405020304" pitchFamily="18" charset="0"/>
                <a:ea typeface="Times New Roman" panose="02020603050405020304" pitchFamily="18" charset="0"/>
              </a:rPr>
              <a:t>Pflugradt, D.M., Allen, B.P., &amp; Marshall, W.L. (2018). A gendered strength-	based treatment model for female sexual offenders.  </a:t>
            </a:r>
            <a:r>
              <a:rPr lang="en-US" sz="2800" i="1" dirty="0">
                <a:latin typeface="Times New Roman" panose="02020603050405020304" pitchFamily="18" charset="0"/>
                <a:ea typeface="Times New Roman" panose="02020603050405020304" pitchFamily="18" charset="0"/>
              </a:rPr>
              <a:t>Aggression and 	Violent Behavior</a:t>
            </a:r>
            <a:r>
              <a:rPr lang="en-US" sz="2800" dirty="0">
                <a:latin typeface="Times New Roman" panose="02020603050405020304" pitchFamily="18" charset="0"/>
                <a:ea typeface="Times New Roman" panose="02020603050405020304" pitchFamily="18" charset="0"/>
              </a:rPr>
              <a:t>, 40, 12-18. </a:t>
            </a:r>
          </a:p>
          <a:p>
            <a:endParaRPr lang="en-US" sz="2800" dirty="0"/>
          </a:p>
        </p:txBody>
      </p:sp>
    </p:spTree>
    <p:extLst>
      <p:ext uri="{BB962C8B-B14F-4D97-AF65-F5344CB8AC3E}">
        <p14:creationId xmlns:p14="http://schemas.microsoft.com/office/powerpoint/2010/main" val="22669587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Strength Based Gendered Treatment Model</a:t>
            </a:r>
          </a:p>
        </p:txBody>
      </p:sp>
      <p:sp>
        <p:nvSpPr>
          <p:cNvPr id="3" name="Content Placeholder 2"/>
          <p:cNvSpPr>
            <a:spLocks noGrp="1"/>
          </p:cNvSpPr>
          <p:nvPr>
            <p:ph idx="1"/>
          </p:nvPr>
        </p:nvSpPr>
        <p:spPr/>
        <p:txBody>
          <a:bodyPr>
            <a:normAutofit fontScale="92500"/>
          </a:bodyPr>
          <a:lstStyle/>
          <a:p>
            <a:r>
              <a:rPr lang="en-US" sz="2800" dirty="0"/>
              <a:t>Sexual offending for women is an inappropriate way to meet needs.</a:t>
            </a:r>
          </a:p>
          <a:p>
            <a:r>
              <a:rPr lang="en-US" sz="2800" dirty="0"/>
              <a:t>Treatment should focus on identified clinical needs to improve overall functioning and well-being.</a:t>
            </a:r>
          </a:p>
          <a:p>
            <a:r>
              <a:rPr lang="en-US" sz="2800" dirty="0"/>
              <a:t>It should also address:</a:t>
            </a:r>
          </a:p>
          <a:p>
            <a:pPr lvl="2"/>
            <a:r>
              <a:rPr lang="en-US" sz="2200" dirty="0"/>
              <a:t>Reducing or eliminating antisocial attitudes and behaviors while increasing prosocial skills.</a:t>
            </a:r>
          </a:p>
          <a:p>
            <a:pPr lvl="2"/>
            <a:r>
              <a:rPr lang="en-US" sz="2200" dirty="0"/>
              <a:t>Empowering clients to overcome past traumas and socio-cultural barriers to rehabilitation</a:t>
            </a:r>
          </a:p>
          <a:p>
            <a:pPr lvl="2"/>
            <a:r>
              <a:rPr lang="en-US" sz="2200" dirty="0"/>
              <a:t>Building and enhancing coping skills and abilities</a:t>
            </a:r>
          </a:p>
          <a:p>
            <a:pPr lvl="2"/>
            <a:r>
              <a:rPr lang="en-US" sz="2200" dirty="0"/>
              <a:t>Developing relational strengths (healthy relationships, healthy sexuality, interpersonal effectiveness)</a:t>
            </a:r>
          </a:p>
          <a:p>
            <a:pPr lvl="2"/>
            <a:r>
              <a:rPr lang="en-US" sz="2200" dirty="0"/>
              <a:t>Increasing social supports</a:t>
            </a:r>
          </a:p>
        </p:txBody>
      </p:sp>
    </p:spTree>
    <p:extLst>
      <p:ext uri="{BB962C8B-B14F-4D97-AF65-F5344CB8AC3E}">
        <p14:creationId xmlns:p14="http://schemas.microsoft.com/office/powerpoint/2010/main" val="40597627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Strength Based Gendered Treatment Model</a:t>
            </a:r>
          </a:p>
        </p:txBody>
      </p:sp>
      <p:sp>
        <p:nvSpPr>
          <p:cNvPr id="3" name="Content Placeholder 2"/>
          <p:cNvSpPr>
            <a:spLocks noGrp="1"/>
          </p:cNvSpPr>
          <p:nvPr>
            <p:ph idx="1"/>
          </p:nvPr>
        </p:nvSpPr>
        <p:spPr/>
        <p:txBody>
          <a:bodyPr>
            <a:normAutofit/>
          </a:bodyPr>
          <a:lstStyle/>
          <a:p>
            <a:r>
              <a:rPr lang="en-US" sz="2800" dirty="0"/>
              <a:t>Evolving research seems to suggest, for most female offenders, the ability to remain emotionally regulated and to socially connect (in a healthy appropriate manner) with others may be the most important treatment goals. </a:t>
            </a:r>
          </a:p>
          <a:p>
            <a:endParaRPr lang="en-US" sz="2800" dirty="0"/>
          </a:p>
          <a:p>
            <a:endParaRPr lang="en-US" sz="2800" dirty="0"/>
          </a:p>
          <a:p>
            <a:endParaRPr lang="en-US" sz="2800" dirty="0"/>
          </a:p>
          <a:p>
            <a:r>
              <a:rPr lang="en-US" sz="2800" dirty="0"/>
              <a:t>                                                    </a:t>
            </a:r>
            <a:r>
              <a:rPr lang="en-US" dirty="0"/>
              <a:t>(Russeau, Pflugradt, &amp; Allen, unpublished dissertation)</a:t>
            </a:r>
          </a:p>
        </p:txBody>
      </p:sp>
    </p:spTree>
    <p:extLst>
      <p:ext uri="{BB962C8B-B14F-4D97-AF65-F5344CB8AC3E}">
        <p14:creationId xmlns:p14="http://schemas.microsoft.com/office/powerpoint/2010/main" val="3197173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General Offense Characteristics</a:t>
            </a:r>
          </a:p>
        </p:txBody>
      </p:sp>
      <p:sp>
        <p:nvSpPr>
          <p:cNvPr id="3" name="Content Placeholder 2"/>
          <p:cNvSpPr>
            <a:spLocks noGrp="1"/>
          </p:cNvSpPr>
          <p:nvPr>
            <p:ph idx="1"/>
          </p:nvPr>
        </p:nvSpPr>
        <p:spPr/>
        <p:txBody>
          <a:bodyPr>
            <a:normAutofit/>
          </a:bodyPr>
          <a:lstStyle/>
          <a:p>
            <a:endParaRPr lang="en-US" sz="2800" dirty="0"/>
          </a:p>
          <a:p>
            <a:r>
              <a:rPr lang="en-US" sz="2800" dirty="0"/>
              <a:t>Most offenses are against adolescents/children</a:t>
            </a:r>
          </a:p>
          <a:p>
            <a:r>
              <a:rPr lang="en-US" sz="2800" dirty="0"/>
              <a:t>Are more likely to have a co-offender (as compared to males)</a:t>
            </a:r>
          </a:p>
          <a:p>
            <a:r>
              <a:rPr lang="en-US" sz="2800" dirty="0"/>
              <a:t>Are often in a care giving role to the victim</a:t>
            </a:r>
          </a:p>
          <a:p>
            <a:r>
              <a:rPr lang="en-US" sz="2800" dirty="0"/>
              <a:t>Engage in less penetration of the victim</a:t>
            </a:r>
          </a:p>
        </p:txBody>
      </p:sp>
    </p:spTree>
    <p:extLst>
      <p:ext uri="{BB962C8B-B14F-4D97-AF65-F5344CB8AC3E}">
        <p14:creationId xmlns:p14="http://schemas.microsoft.com/office/powerpoint/2010/main" val="38983546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67B1-BD45-443A-BFCB-8FC98ACF245A}"/>
              </a:ext>
            </a:extLst>
          </p:cNvPr>
          <p:cNvSpPr>
            <a:spLocks noGrp="1"/>
          </p:cNvSpPr>
          <p:nvPr>
            <p:ph type="title"/>
          </p:nvPr>
        </p:nvSpPr>
        <p:spPr/>
        <p:txBody>
          <a:bodyPr/>
          <a:lstStyle/>
          <a:p>
            <a:r>
              <a:rPr lang="en-US" dirty="0"/>
              <a:t>Sample Treatment Components</a:t>
            </a:r>
          </a:p>
        </p:txBody>
      </p:sp>
      <p:sp>
        <p:nvSpPr>
          <p:cNvPr id="3" name="Content Placeholder 2">
            <a:extLst>
              <a:ext uri="{FF2B5EF4-FFF2-40B4-BE49-F238E27FC236}">
                <a16:creationId xmlns:a16="http://schemas.microsoft.com/office/drawing/2014/main" id="{15E457E4-25E4-4C34-9BCA-038B15F95691}"/>
              </a:ext>
            </a:extLst>
          </p:cNvPr>
          <p:cNvSpPr>
            <a:spLocks noGrp="1"/>
          </p:cNvSpPr>
          <p:nvPr>
            <p:ph idx="1"/>
          </p:nvPr>
        </p:nvSpPr>
        <p:spPr/>
        <p:txBody>
          <a:bodyPr>
            <a:normAutofit fontScale="92500" lnSpcReduction="20000"/>
          </a:bodyPr>
          <a:lstStyle/>
          <a:p>
            <a:r>
              <a:rPr lang="en-US" dirty="0"/>
              <a:t>-Introduction to treatment</a:t>
            </a:r>
          </a:p>
          <a:p>
            <a:r>
              <a:rPr lang="en-US" dirty="0"/>
              <a:t>-Why participate</a:t>
            </a:r>
          </a:p>
          <a:p>
            <a:pPr lvl="1"/>
            <a:r>
              <a:rPr lang="en-US" dirty="0"/>
              <a:t>Introduction to DBT and skills for coping</a:t>
            </a:r>
          </a:p>
          <a:p>
            <a:pPr lvl="1"/>
            <a:r>
              <a:rPr lang="en-US" dirty="0"/>
              <a:t>My strengths, courage, values, and hope</a:t>
            </a:r>
          </a:p>
          <a:p>
            <a:r>
              <a:rPr lang="en-US" dirty="0"/>
              <a:t>-The story of my behavior (narrative)</a:t>
            </a:r>
          </a:p>
          <a:p>
            <a:r>
              <a:rPr lang="en-US" dirty="0"/>
              <a:t>-Risk factors for criminal/general recidivism (Perfect storm, etc.)</a:t>
            </a:r>
          </a:p>
          <a:p>
            <a:r>
              <a:rPr lang="en-US" dirty="0"/>
              <a:t>-Adversity in my life (abuse and other traumatic experiences)</a:t>
            </a:r>
          </a:p>
          <a:p>
            <a:r>
              <a:rPr lang="en-US" dirty="0"/>
              <a:t>-The good lives model (intro)</a:t>
            </a:r>
          </a:p>
          <a:p>
            <a:r>
              <a:rPr lang="en-US" dirty="0"/>
              <a:t>-The good life goal of living</a:t>
            </a:r>
          </a:p>
          <a:p>
            <a:r>
              <a:rPr lang="en-US" dirty="0"/>
              <a:t>-The good life goal of happiness</a:t>
            </a:r>
          </a:p>
          <a:p>
            <a:r>
              <a:rPr lang="en-US" dirty="0"/>
              <a:t>-The good life goal of inner peace</a:t>
            </a:r>
          </a:p>
        </p:txBody>
      </p:sp>
      <p:pic>
        <p:nvPicPr>
          <p:cNvPr id="4" name="Picture 3">
            <a:extLst>
              <a:ext uri="{FF2B5EF4-FFF2-40B4-BE49-F238E27FC236}">
                <a16:creationId xmlns:a16="http://schemas.microsoft.com/office/drawing/2014/main" id="{A2B1EB8E-1921-4D22-9057-D552C8349845}"/>
              </a:ext>
            </a:extLst>
          </p:cNvPr>
          <p:cNvPicPr>
            <a:picLocks noChangeAspect="1"/>
          </p:cNvPicPr>
          <p:nvPr/>
        </p:nvPicPr>
        <p:blipFill>
          <a:blip r:embed="rId2"/>
          <a:stretch>
            <a:fillRect/>
          </a:stretch>
        </p:blipFill>
        <p:spPr>
          <a:xfrm>
            <a:off x="7592602" y="1846613"/>
            <a:ext cx="4048018" cy="3266299"/>
          </a:xfrm>
          <a:prstGeom prst="rect">
            <a:avLst/>
          </a:prstGeom>
        </p:spPr>
      </p:pic>
    </p:spTree>
    <p:extLst>
      <p:ext uri="{BB962C8B-B14F-4D97-AF65-F5344CB8AC3E}">
        <p14:creationId xmlns:p14="http://schemas.microsoft.com/office/powerpoint/2010/main" val="21653724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8E29C-21D5-4DA1-ABC0-FE955E2E5F8E}"/>
              </a:ext>
            </a:extLst>
          </p:cNvPr>
          <p:cNvSpPr>
            <a:spLocks noGrp="1"/>
          </p:cNvSpPr>
          <p:nvPr>
            <p:ph type="title"/>
          </p:nvPr>
        </p:nvSpPr>
        <p:spPr/>
        <p:txBody>
          <a:bodyPr/>
          <a:lstStyle/>
          <a:p>
            <a:r>
              <a:rPr lang="en-US" dirty="0"/>
              <a:t>Treatment </a:t>
            </a:r>
            <a:r>
              <a:rPr lang="en-US" dirty="0" err="1"/>
              <a:t>con’t</a:t>
            </a:r>
            <a:endParaRPr lang="en-US" dirty="0"/>
          </a:p>
        </p:txBody>
      </p:sp>
      <p:sp>
        <p:nvSpPr>
          <p:cNvPr id="3" name="Content Placeholder 2">
            <a:extLst>
              <a:ext uri="{FF2B5EF4-FFF2-40B4-BE49-F238E27FC236}">
                <a16:creationId xmlns:a16="http://schemas.microsoft.com/office/drawing/2014/main" id="{AC21A311-73DF-4FA9-BD39-2E98CA6E4321}"/>
              </a:ext>
            </a:extLst>
          </p:cNvPr>
          <p:cNvSpPr>
            <a:spLocks noGrp="1"/>
          </p:cNvSpPr>
          <p:nvPr>
            <p:ph idx="1"/>
          </p:nvPr>
        </p:nvSpPr>
        <p:spPr/>
        <p:txBody>
          <a:bodyPr/>
          <a:lstStyle/>
          <a:p>
            <a:r>
              <a:rPr lang="en-US" dirty="0"/>
              <a:t>- The good life goal of independence</a:t>
            </a:r>
          </a:p>
          <a:p>
            <a:r>
              <a:rPr lang="en-US" dirty="0"/>
              <a:t>- The good life goal of excellence</a:t>
            </a:r>
          </a:p>
          <a:p>
            <a:r>
              <a:rPr lang="en-US" dirty="0"/>
              <a:t>- The good life goal of connection</a:t>
            </a:r>
          </a:p>
          <a:p>
            <a:r>
              <a:rPr lang="en-US" dirty="0"/>
              <a:t>- The good life goal of community</a:t>
            </a:r>
          </a:p>
          <a:p>
            <a:r>
              <a:rPr lang="en-US" dirty="0"/>
              <a:t>- Exploring good life goals and harmful behavior</a:t>
            </a:r>
          </a:p>
          <a:p>
            <a:r>
              <a:rPr lang="en-US" dirty="0"/>
              <a:t>- Obstacles to achieving a good life</a:t>
            </a:r>
          </a:p>
          <a:p>
            <a:r>
              <a:rPr lang="en-US" dirty="0"/>
              <a:t>- Building a good life plan</a:t>
            </a:r>
          </a:p>
        </p:txBody>
      </p:sp>
    </p:spTree>
    <p:extLst>
      <p:ext uri="{BB962C8B-B14F-4D97-AF65-F5344CB8AC3E}">
        <p14:creationId xmlns:p14="http://schemas.microsoft.com/office/powerpoint/2010/main" val="33815598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Conclusions</a:t>
            </a:r>
          </a:p>
        </p:txBody>
      </p:sp>
      <p:sp>
        <p:nvSpPr>
          <p:cNvPr id="3" name="Content Placeholder 2"/>
          <p:cNvSpPr>
            <a:spLocks noGrp="1"/>
          </p:cNvSpPr>
          <p:nvPr>
            <p:ph idx="1"/>
          </p:nvPr>
        </p:nvSpPr>
        <p:spPr/>
        <p:txBody>
          <a:bodyPr>
            <a:normAutofit/>
          </a:bodyPr>
          <a:lstStyle/>
          <a:p>
            <a:pPr marL="0" marR="0" indent="0">
              <a:spcBef>
                <a:spcPts val="0"/>
              </a:spcBef>
              <a:spcAft>
                <a:spcPts val="0"/>
              </a:spcAft>
              <a:buNone/>
            </a:pPr>
            <a:r>
              <a:rPr lang="en-US" sz="2200" dirty="0">
                <a:solidFill>
                  <a:srgbClr val="131413"/>
                </a:solidFill>
                <a:ea typeface="Calibri" panose="020F0502020204030204" pitchFamily="34" charset="0"/>
              </a:rPr>
              <a:t>Current research on female sexual offenders indicates that the content of treatment programs should include RNR within a strength-based, good lives model that focuses on general criminogenic needs.  Very little (if any) focus on sex offense.</a:t>
            </a:r>
            <a:endParaRPr lang="en-US" sz="2200" dirty="0">
              <a:ea typeface="Calibri" panose="020F0502020204030204" pitchFamily="34" charset="0"/>
            </a:endParaRPr>
          </a:p>
          <a:p>
            <a:pPr marL="0" marR="0">
              <a:spcBef>
                <a:spcPts val="0"/>
              </a:spcBef>
              <a:spcAft>
                <a:spcPts val="0"/>
              </a:spcAft>
            </a:pPr>
            <a:r>
              <a:rPr lang="en-US" sz="2200" dirty="0">
                <a:solidFill>
                  <a:srgbClr val="131413"/>
                </a:solidFill>
                <a:ea typeface="Calibri" panose="020F0502020204030204" pitchFamily="34" charset="0"/>
              </a:rPr>
              <a:t> </a:t>
            </a:r>
            <a:endParaRPr lang="en-US" sz="2200" dirty="0">
              <a:ea typeface="Calibri" panose="020F0502020204030204" pitchFamily="34" charset="0"/>
            </a:endParaRPr>
          </a:p>
          <a:p>
            <a:pPr marL="0" marR="0">
              <a:spcBef>
                <a:spcPts val="0"/>
              </a:spcBef>
              <a:spcAft>
                <a:spcPts val="0"/>
              </a:spcAft>
            </a:pPr>
            <a:r>
              <a:rPr lang="en-US" sz="2200" dirty="0">
                <a:solidFill>
                  <a:srgbClr val="131413"/>
                </a:solidFill>
                <a:ea typeface="Calibri" panose="020F0502020204030204" pitchFamily="34" charset="0"/>
              </a:rPr>
              <a:t> </a:t>
            </a:r>
            <a:endParaRPr lang="en-US" sz="2200" dirty="0">
              <a:ea typeface="Calibri" panose="020F0502020204030204" pitchFamily="34" charset="0"/>
            </a:endParaRPr>
          </a:p>
          <a:p>
            <a:pPr marL="0" marR="0" indent="0">
              <a:spcBef>
                <a:spcPts val="0"/>
              </a:spcBef>
              <a:spcAft>
                <a:spcPts val="0"/>
              </a:spcAft>
              <a:buNone/>
            </a:pPr>
            <a:r>
              <a:rPr lang="en-US" sz="2200" dirty="0">
                <a:solidFill>
                  <a:srgbClr val="131413"/>
                </a:solidFill>
                <a:ea typeface="Calibri" panose="020F0502020204030204" pitchFamily="34" charset="0"/>
              </a:rPr>
              <a:t>Due to the diverse needs of women who commit sexual offenses, the most efficacious treatment approaches include several different modalities as part of a comprehensive, individualized program. </a:t>
            </a:r>
            <a:endParaRPr lang="en-US" sz="2200" dirty="0">
              <a:ea typeface="Calibri" panose="020F0502020204030204" pitchFamily="34" charset="0"/>
            </a:endParaRPr>
          </a:p>
          <a:p>
            <a:pPr marL="0" marR="0">
              <a:spcBef>
                <a:spcPts val="0"/>
              </a:spcBef>
              <a:spcAft>
                <a:spcPts val="0"/>
              </a:spcAft>
            </a:pPr>
            <a:r>
              <a:rPr lang="en-US" sz="2200" dirty="0">
                <a:solidFill>
                  <a:srgbClr val="131413"/>
                </a:solidFill>
                <a:ea typeface="Calibri" panose="020F0502020204030204" pitchFamily="34" charset="0"/>
              </a:rPr>
              <a:t> </a:t>
            </a:r>
            <a:endParaRPr lang="en-US" sz="2200" dirty="0">
              <a:ea typeface="Calibri" panose="020F0502020204030204" pitchFamily="34" charset="0"/>
            </a:endParaRPr>
          </a:p>
          <a:p>
            <a:pPr marL="0" marR="0" indent="0">
              <a:spcBef>
                <a:spcPts val="0"/>
              </a:spcBef>
              <a:spcAft>
                <a:spcPts val="0"/>
              </a:spcAft>
              <a:buNone/>
            </a:pPr>
            <a:r>
              <a:rPr lang="en-US" sz="2200" dirty="0">
                <a:solidFill>
                  <a:srgbClr val="131413"/>
                </a:solidFill>
                <a:ea typeface="Calibri" panose="020F0502020204030204" pitchFamily="34" charset="0"/>
              </a:rPr>
              <a:t>The Good Lives Model (GLM) provides a comprehensive conceptual framework to integrate these key or primary elements of gendered-strength based treatment that includes specific treatment needs as well as relevant biological and ecological factors.</a:t>
            </a:r>
            <a:endParaRPr lang="en-US" sz="2200" dirty="0">
              <a:ea typeface="Calibri" panose="020F0502020204030204" pitchFamily="34" charset="0"/>
            </a:endParaRPr>
          </a:p>
          <a:p>
            <a:endParaRPr lang="en-US" dirty="0"/>
          </a:p>
        </p:txBody>
      </p:sp>
    </p:spTree>
    <p:extLst>
      <p:ext uri="{BB962C8B-B14F-4D97-AF65-F5344CB8AC3E}">
        <p14:creationId xmlns:p14="http://schemas.microsoft.com/office/powerpoint/2010/main" val="23276911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Conclusions Continued</a:t>
            </a:r>
          </a:p>
        </p:txBody>
      </p:sp>
      <p:sp>
        <p:nvSpPr>
          <p:cNvPr id="3" name="Content Placeholder 2"/>
          <p:cNvSpPr>
            <a:spLocks noGrp="1"/>
          </p:cNvSpPr>
          <p:nvPr>
            <p:ph idx="1"/>
          </p:nvPr>
        </p:nvSpPr>
        <p:spPr/>
        <p:txBody>
          <a:bodyPr>
            <a:normAutofit/>
          </a:bodyPr>
          <a:lstStyle/>
          <a:p>
            <a:endParaRPr lang="en-US" sz="2800" dirty="0"/>
          </a:p>
          <a:p>
            <a:r>
              <a:rPr lang="en-US" sz="2800" dirty="0"/>
              <a:t>They also provide the necessary flexibility to address contextual and individually specific factors by facilitating a gendered, strength-based process of self-discovery and personal fulfillment, that is, the pursuit of a good life, free from criminal behavior. </a:t>
            </a:r>
          </a:p>
        </p:txBody>
      </p:sp>
    </p:spTree>
    <p:extLst>
      <p:ext uri="{BB962C8B-B14F-4D97-AF65-F5344CB8AC3E}">
        <p14:creationId xmlns:p14="http://schemas.microsoft.com/office/powerpoint/2010/main" val="20187969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EFE9E-190D-4EA4-81AA-0288F120633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916DC15-717E-4BBA-A04A-3047A128C26E}"/>
              </a:ext>
            </a:extLst>
          </p:cNvPr>
          <p:cNvSpPr>
            <a:spLocks noGrp="1"/>
          </p:cNvSpPr>
          <p:nvPr>
            <p:ph idx="1"/>
          </p:nvPr>
        </p:nvSpPr>
        <p:spPr/>
        <p:txBody>
          <a:bodyPr>
            <a:normAutofit/>
          </a:bodyPr>
          <a:lstStyle/>
          <a:p>
            <a:r>
              <a:rPr lang="en-US" sz="2400" dirty="0"/>
              <a:t>References available upon request</a:t>
            </a:r>
          </a:p>
        </p:txBody>
      </p:sp>
    </p:spTree>
    <p:extLst>
      <p:ext uri="{BB962C8B-B14F-4D97-AF65-F5344CB8AC3E}">
        <p14:creationId xmlns:p14="http://schemas.microsoft.com/office/powerpoint/2010/main" val="14773032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Questions/Comments?</a:t>
            </a:r>
          </a:p>
        </p:txBody>
      </p:sp>
      <p:pic>
        <p:nvPicPr>
          <p:cNvPr id="4" name="Content Placeholder 3"/>
          <p:cNvPicPr>
            <a:picLocks noGrp="1" noChangeAspect="1"/>
          </p:cNvPicPr>
          <p:nvPr>
            <p:ph idx="1"/>
          </p:nvPr>
        </p:nvPicPr>
        <p:blipFill>
          <a:blip r:embed="rId3"/>
          <a:stretch>
            <a:fillRect/>
          </a:stretch>
        </p:blipFill>
        <p:spPr>
          <a:xfrm>
            <a:off x="3446057" y="2000810"/>
            <a:ext cx="5360846" cy="4022725"/>
          </a:xfrm>
          <a:prstGeom prst="rect">
            <a:avLst/>
          </a:prstGeom>
        </p:spPr>
      </p:pic>
    </p:spTree>
    <p:extLst>
      <p:ext uri="{BB962C8B-B14F-4D97-AF65-F5344CB8AC3E}">
        <p14:creationId xmlns:p14="http://schemas.microsoft.com/office/powerpoint/2010/main" val="37484551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 You!</a:t>
            </a:r>
          </a:p>
        </p:txBody>
      </p:sp>
      <p:sp>
        <p:nvSpPr>
          <p:cNvPr id="3" name="Content Placeholder 2"/>
          <p:cNvSpPr>
            <a:spLocks noGrp="1"/>
          </p:cNvSpPr>
          <p:nvPr>
            <p:ph idx="1"/>
          </p:nvPr>
        </p:nvSpPr>
        <p:spPr/>
        <p:txBody>
          <a:bodyPr>
            <a:normAutofit/>
          </a:bodyPr>
          <a:lstStyle/>
          <a:p>
            <a:r>
              <a:rPr lang="en-US" sz="2800" dirty="0">
                <a:solidFill>
                  <a:schemeClr val="tx1"/>
                </a:solidFill>
              </a:rPr>
              <a:t>Dawn Pflugradt</a:t>
            </a:r>
          </a:p>
          <a:p>
            <a:r>
              <a:rPr lang="en-US" sz="2800" dirty="0">
                <a:solidFill>
                  <a:schemeClr val="tx1"/>
                </a:solidFill>
                <a:hlinkClick r:id="rId3">
                  <a:extLst>
                    <a:ext uri="{A12FA001-AC4F-418D-AE19-62706E023703}">
                      <ahyp:hlinkClr xmlns:ahyp="http://schemas.microsoft.com/office/drawing/2018/hyperlinkcolor" val="tx"/>
                    </a:ext>
                  </a:extLst>
                </a:hlinkClick>
              </a:rPr>
              <a:t>dawnm.Pflugradt@Wisconsin.gov</a:t>
            </a:r>
            <a:r>
              <a:rPr lang="en-US" sz="2800" dirty="0">
                <a:solidFill>
                  <a:schemeClr val="tx1"/>
                </a:solidFill>
              </a:rPr>
              <a:t> or </a:t>
            </a:r>
          </a:p>
          <a:p>
            <a:r>
              <a:rPr lang="en-US" sz="2800" dirty="0">
                <a:solidFill>
                  <a:srgbClr val="2998E3"/>
                </a:solidFill>
                <a:hlinkClick r:id="rId4">
                  <a:extLst>
                    <a:ext uri="{A12FA001-AC4F-418D-AE19-62706E023703}">
                      <ahyp:hlinkClr xmlns:ahyp="http://schemas.microsoft.com/office/drawing/2018/hyperlinkcolor" val="tx"/>
                    </a:ext>
                  </a:extLst>
                </a:hlinkClick>
              </a:rPr>
              <a:t>dawnb71@hotmail.</a:t>
            </a:r>
            <a:r>
              <a:rPr lang="en-US" sz="2800" dirty="0">
                <a:solidFill>
                  <a:schemeClr val="tx1"/>
                </a:solidFill>
                <a:hlinkClick r:id="rId4">
                  <a:extLst>
                    <a:ext uri="{A12FA001-AC4F-418D-AE19-62706E023703}">
                      <ahyp:hlinkClr xmlns:ahyp="http://schemas.microsoft.com/office/drawing/2018/hyperlinkcolor" val="tx"/>
                    </a:ext>
                  </a:extLst>
                </a:hlinkClick>
              </a:rPr>
              <a:t>com</a:t>
            </a:r>
            <a:endParaRPr lang="en-US" sz="2800" dirty="0">
              <a:solidFill>
                <a:schemeClr val="tx1"/>
              </a:solidFill>
            </a:endParaRPr>
          </a:p>
          <a:p>
            <a:pPr marL="0" indent="0">
              <a:buNone/>
            </a:pPr>
            <a:endParaRPr lang="en-US" sz="2800" dirty="0">
              <a:solidFill>
                <a:schemeClr val="tx1"/>
              </a:solidFill>
            </a:endParaRPr>
          </a:p>
          <a:p>
            <a:pPr marL="0" indent="0">
              <a:buNone/>
            </a:pPr>
            <a:r>
              <a:rPr lang="en-US" sz="2800" dirty="0">
                <a:solidFill>
                  <a:schemeClr val="tx1"/>
                </a:solidFill>
              </a:rPr>
              <a:t>Brad Allen</a:t>
            </a:r>
          </a:p>
          <a:p>
            <a:pPr marL="0" indent="0">
              <a:buNone/>
            </a:pPr>
            <a:r>
              <a:rPr lang="en-US" sz="2800" dirty="0">
                <a:solidFill>
                  <a:schemeClr val="tx1"/>
                </a:solidFill>
                <a:hlinkClick r:id="rId5">
                  <a:extLst>
                    <a:ext uri="{A12FA001-AC4F-418D-AE19-62706E023703}">
                      <ahyp:hlinkClr xmlns:ahyp="http://schemas.microsoft.com/office/drawing/2018/hyperlinkcolor" val="tx"/>
                    </a:ext>
                  </a:extLst>
                </a:hlinkClick>
              </a:rPr>
              <a:t>bradp4508@aol.co</a:t>
            </a:r>
            <a:r>
              <a:rPr lang="en-US" sz="2800" dirty="0">
                <a:solidFill>
                  <a:schemeClr val="tx1"/>
                </a:solidFill>
              </a:rPr>
              <a:t>m or </a:t>
            </a:r>
          </a:p>
          <a:p>
            <a:pPr marL="0" indent="0">
              <a:buNone/>
            </a:pPr>
            <a:r>
              <a:rPr lang="en-US" sz="2800" dirty="0">
                <a:solidFill>
                  <a:schemeClr val="tx1"/>
                </a:solidFill>
                <a:hlinkClick r:id="rId6">
                  <a:extLst>
                    <a:ext uri="{A12FA001-AC4F-418D-AE19-62706E023703}">
                      <ahyp:hlinkClr xmlns:ahyp="http://schemas.microsoft.com/office/drawing/2018/hyperlinkcolor" val="tx"/>
                    </a:ext>
                  </a:extLst>
                </a:hlinkClick>
              </a:rPr>
              <a:t>Bradley.allen@dhs.Wisconsin.gov</a:t>
            </a:r>
            <a:r>
              <a:rPr lang="en-US" sz="2800" dirty="0">
                <a:solidFill>
                  <a:schemeClr val="tx1"/>
                </a:solidFill>
              </a:rPr>
              <a:t> </a:t>
            </a:r>
          </a:p>
          <a:p>
            <a:pPr marL="0" indent="0">
              <a:buNone/>
            </a:pPr>
            <a:endParaRPr lang="en-US" sz="2800" dirty="0"/>
          </a:p>
          <a:p>
            <a:endParaRPr lang="en-US" sz="2800" dirty="0"/>
          </a:p>
          <a:p>
            <a:endParaRPr lang="en-US" sz="2800" dirty="0"/>
          </a:p>
          <a:p>
            <a:endParaRPr lang="en-US" sz="2800" dirty="0"/>
          </a:p>
          <a:p>
            <a:endParaRPr lang="en-US" sz="2800" dirty="0"/>
          </a:p>
          <a:p>
            <a:endParaRPr lang="en-US" sz="2800" dirty="0"/>
          </a:p>
        </p:txBody>
      </p:sp>
      <p:pic>
        <p:nvPicPr>
          <p:cNvPr id="4" name="Picture 3"/>
          <p:cNvPicPr>
            <a:picLocks noChangeAspect="1"/>
          </p:cNvPicPr>
          <p:nvPr/>
        </p:nvPicPr>
        <p:blipFill>
          <a:blip r:embed="rId7"/>
          <a:stretch>
            <a:fillRect/>
          </a:stretch>
        </p:blipFill>
        <p:spPr>
          <a:xfrm>
            <a:off x="7302322" y="2690862"/>
            <a:ext cx="2838638" cy="2846726"/>
          </a:xfrm>
          <a:prstGeom prst="rect">
            <a:avLst/>
          </a:prstGeom>
        </p:spPr>
      </p:pic>
    </p:spTree>
    <p:extLst>
      <p:ext uri="{BB962C8B-B14F-4D97-AF65-F5344CB8AC3E}">
        <p14:creationId xmlns:p14="http://schemas.microsoft.com/office/powerpoint/2010/main" val="450826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Female Perpetrated Sexual Offense Prevalence</a:t>
            </a:r>
          </a:p>
        </p:txBody>
      </p:sp>
      <p:sp>
        <p:nvSpPr>
          <p:cNvPr id="3" name="Content Placeholder 2"/>
          <p:cNvSpPr>
            <a:spLocks noGrp="1"/>
          </p:cNvSpPr>
          <p:nvPr>
            <p:ph idx="1"/>
          </p:nvPr>
        </p:nvSpPr>
        <p:spPr/>
        <p:txBody>
          <a:bodyPr>
            <a:normAutofit lnSpcReduction="10000"/>
          </a:bodyPr>
          <a:lstStyle/>
          <a:p>
            <a:r>
              <a:rPr lang="en-US" sz="2800" dirty="0"/>
              <a:t>Official rate = 2% (Taken from official reports)</a:t>
            </a:r>
          </a:p>
          <a:p>
            <a:r>
              <a:rPr lang="en-US" sz="2800" dirty="0"/>
              <a:t>Victimization rate = 12% (Taken from reports of victims)</a:t>
            </a:r>
          </a:p>
          <a:p>
            <a:r>
              <a:rPr lang="en-US" sz="2800" dirty="0"/>
              <a:t>Current Stats under-report offenses committed by female sexual offenders at a similar rate to male perpetrators of sexual offenses. </a:t>
            </a:r>
          </a:p>
          <a:p>
            <a:r>
              <a:rPr lang="en-US" sz="2800" dirty="0"/>
              <a:t>Approximately 20% of female sexual offenses are officially reported.</a:t>
            </a:r>
          </a:p>
          <a:p>
            <a:endParaRPr lang="en-US" sz="2800" dirty="0"/>
          </a:p>
          <a:p>
            <a:endParaRPr lang="en-US" sz="2800" dirty="0"/>
          </a:p>
          <a:p>
            <a:r>
              <a:rPr lang="en-US" dirty="0"/>
              <a:t>                                                                                                              (</a:t>
            </a:r>
            <a:r>
              <a:rPr lang="en-US" dirty="0" err="1"/>
              <a:t>Cortoni</a:t>
            </a:r>
            <a:r>
              <a:rPr lang="en-US" dirty="0"/>
              <a:t>, </a:t>
            </a:r>
            <a:r>
              <a:rPr lang="en-US" dirty="0" err="1"/>
              <a:t>Babshichin</a:t>
            </a:r>
            <a:r>
              <a:rPr lang="en-US" dirty="0"/>
              <a:t>, &amp; Rat, 2017)</a:t>
            </a:r>
          </a:p>
        </p:txBody>
      </p:sp>
    </p:spTree>
    <p:extLst>
      <p:ext uri="{BB962C8B-B14F-4D97-AF65-F5344CB8AC3E}">
        <p14:creationId xmlns:p14="http://schemas.microsoft.com/office/powerpoint/2010/main" val="258808262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1133</TotalTime>
  <Words>4804</Words>
  <Application>Microsoft Office PowerPoint</Application>
  <PresentationFormat>Widescreen</PresentationFormat>
  <Paragraphs>537</Paragraphs>
  <Slides>86</Slides>
  <Notes>79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86</vt:i4>
      </vt:variant>
    </vt:vector>
  </HeadingPairs>
  <TitlesOfParts>
    <vt:vector size="99" baseType="lpstr">
      <vt:lpstr>Arial</vt:lpstr>
      <vt:lpstr>Calibri</vt:lpstr>
      <vt:lpstr>Calibri Light</vt:lpstr>
      <vt:lpstr>Corbel</vt:lpstr>
      <vt:lpstr>Times New Roman</vt:lpstr>
      <vt:lpstr>Trebuchet MS</vt:lpstr>
      <vt:lpstr>Univers</vt:lpstr>
      <vt:lpstr>Wingdings</vt:lpstr>
      <vt:lpstr>Wingdings 3</vt:lpstr>
      <vt:lpstr>Retrospect</vt:lpstr>
      <vt:lpstr>GradientVTI</vt:lpstr>
      <vt:lpstr>Facet</vt:lpstr>
      <vt:lpstr>Acrobat Document</vt:lpstr>
      <vt:lpstr>Treatment Assessment for Women who Engage in Criminal Sexual Behavior</vt:lpstr>
      <vt:lpstr>Notification of Conflict of Interest/Limitations </vt:lpstr>
      <vt:lpstr>Abstract</vt:lpstr>
      <vt:lpstr>Who is this Presentation About?</vt:lpstr>
      <vt:lpstr>PowerPoint Presentation</vt:lpstr>
      <vt:lpstr>Yes! Gender Matters</vt:lpstr>
      <vt:lpstr>Offender Characteristics</vt:lpstr>
      <vt:lpstr>General Offense Characteristics</vt:lpstr>
      <vt:lpstr>Female Perpetrated Sexual Offense Prevalence</vt:lpstr>
      <vt:lpstr>PowerPoint Presentation</vt:lpstr>
      <vt:lpstr>RNR: Core Aims and Assumptions</vt:lpstr>
      <vt:lpstr>Treatment Context: What Works</vt:lpstr>
      <vt:lpstr>Assessment of Recidivism Risk</vt:lpstr>
      <vt:lpstr>Sexual Recidivism</vt:lpstr>
      <vt:lpstr>Recent Meta-analysis</vt:lpstr>
      <vt:lpstr>Sexual Recidivism Static Risk Factors</vt:lpstr>
      <vt:lpstr>Static Factors for Sexual Recidivism</vt:lpstr>
      <vt:lpstr>Dynamic Risk Factors</vt:lpstr>
      <vt:lpstr>Dynamic (Changeable) Risk Factors</vt:lpstr>
      <vt:lpstr>Assessment of General Risk</vt:lpstr>
      <vt:lpstr>Non-sexual Criminal Recidivism</vt:lpstr>
      <vt:lpstr>Risk Assessment Considerations for Women</vt:lpstr>
      <vt:lpstr>Assessment of Sexual Recidivism Risk: Primary Assertions Derived from Research</vt:lpstr>
      <vt:lpstr>RNR with Low Risk Individuals?</vt:lpstr>
      <vt:lpstr>Gendered Treatment Assessment</vt:lpstr>
      <vt:lpstr>Strength Based Gendered Assessment &amp; Treatment</vt:lpstr>
      <vt:lpstr>PowerPoint Presentation</vt:lpstr>
      <vt:lpstr>PowerPoint Presentation</vt:lpstr>
      <vt:lpstr>Pathways to Offending</vt:lpstr>
      <vt:lpstr>Offense Styles/Pathways</vt:lpstr>
      <vt:lpstr>Offense Styles/Pathways</vt:lpstr>
      <vt:lpstr>Three Main Offense Pathways</vt:lpstr>
      <vt:lpstr>Directed-Avoidant</vt:lpstr>
      <vt:lpstr>Explicit-Approach</vt:lpstr>
      <vt:lpstr>Implicit-Disorganized</vt:lpstr>
      <vt:lpstr>Treatment Assessment/Need Factors</vt:lpstr>
      <vt:lpstr>Cognitive Processes </vt:lpstr>
      <vt:lpstr>PowerPoint Presentation</vt:lpstr>
      <vt:lpstr>Cognitive Distortions</vt:lpstr>
      <vt:lpstr>Offense Supportive Cognitions</vt:lpstr>
      <vt:lpstr>Implicit Schemas/Beliefs Supporting Child Sexual Abuse</vt:lpstr>
      <vt:lpstr>Sexuality Beliefs</vt:lpstr>
      <vt:lpstr>Cognitive Domain-Lack of Information</vt:lpstr>
      <vt:lpstr>Intimacy &amp; Relationships </vt:lpstr>
      <vt:lpstr>Intimacy &amp; Relationships</vt:lpstr>
      <vt:lpstr>Intimacy &amp; Relationships</vt:lpstr>
      <vt:lpstr>Intimacy &amp; Relationships-What Do We Look For?</vt:lpstr>
      <vt:lpstr>Emotional Processes</vt:lpstr>
      <vt:lpstr>Emotional Processes-What Do We Look For?</vt:lpstr>
      <vt:lpstr>Self-Esteem </vt:lpstr>
      <vt:lpstr>Anxiety</vt:lpstr>
      <vt:lpstr>Sexual Dynamics</vt:lpstr>
      <vt:lpstr>Sexual Dynamics</vt:lpstr>
      <vt:lpstr>Sexual Dynamics</vt:lpstr>
      <vt:lpstr>Sexual Deviance</vt:lpstr>
      <vt:lpstr>Sexual Sadism</vt:lpstr>
      <vt:lpstr>Sexual Sadism </vt:lpstr>
      <vt:lpstr>Sexual Dynamics</vt:lpstr>
      <vt:lpstr>Social Functioning</vt:lpstr>
      <vt:lpstr>Social Functioning</vt:lpstr>
      <vt:lpstr>Social Functioning</vt:lpstr>
      <vt:lpstr>Social Functioning</vt:lpstr>
      <vt:lpstr>Social Functioning</vt:lpstr>
      <vt:lpstr>Personal/Unique Characteristics</vt:lpstr>
      <vt:lpstr>Unique Characteristics</vt:lpstr>
      <vt:lpstr>Responsivity Factors</vt:lpstr>
      <vt:lpstr>Responsivity Factors</vt:lpstr>
      <vt:lpstr>Responsivity Factors</vt:lpstr>
      <vt:lpstr>Strengths that May Assist with Desistance from Criminal Behavior</vt:lpstr>
      <vt:lpstr>Putting It All Together</vt:lpstr>
      <vt:lpstr>Treatment</vt:lpstr>
      <vt:lpstr>Treatment</vt:lpstr>
      <vt:lpstr>Treatment</vt:lpstr>
      <vt:lpstr>Treatment </vt:lpstr>
      <vt:lpstr>Treatment Provider Characteristics</vt:lpstr>
      <vt:lpstr>Treatment Provider Characteristics that Inhibit Effectiveness</vt:lpstr>
      <vt:lpstr>Strength Based Gendered Treatment</vt:lpstr>
      <vt:lpstr>Strength Based Gendered Treatment Model</vt:lpstr>
      <vt:lpstr>Strength Based Gendered Treatment Model</vt:lpstr>
      <vt:lpstr>Sample Treatment Components</vt:lpstr>
      <vt:lpstr>Treatment con’t</vt:lpstr>
      <vt:lpstr>Conclusions</vt:lpstr>
      <vt:lpstr>Conclusions Continued</vt:lpstr>
      <vt:lpstr>PowerPoint Presentation</vt:lpstr>
      <vt:lpstr>Questions/Comments?</vt:lpstr>
      <vt:lpstr>Thank You!</vt:lpstr>
    </vt:vector>
  </TitlesOfParts>
  <Company>Department of Corrections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who Perpetrate Sexual Offenses</dc:title>
  <dc:creator>Pflugradt, Dawn M</dc:creator>
  <cp:lastModifiedBy>Leslie Barfknecht</cp:lastModifiedBy>
  <cp:revision>119</cp:revision>
  <cp:lastPrinted>2024-10-22T12:56:05Z</cp:lastPrinted>
  <dcterms:created xsi:type="dcterms:W3CDTF">2021-06-23T13:06:18Z</dcterms:created>
  <dcterms:modified xsi:type="dcterms:W3CDTF">2026-06-12T12:42:03Z</dcterms:modified>
</cp:coreProperties>
</file>